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495" r:id="rId2"/>
    <p:sldId id="279" r:id="rId3"/>
    <p:sldId id="357" r:id="rId4"/>
    <p:sldId id="2498" r:id="rId5"/>
    <p:sldId id="2496" r:id="rId6"/>
    <p:sldId id="2497" r:id="rId7"/>
    <p:sldId id="2502" r:id="rId8"/>
    <p:sldId id="2500" r:id="rId9"/>
    <p:sldId id="280" r:id="rId10"/>
    <p:sldId id="249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ABAD"/>
    <a:srgbClr val="FFECB7"/>
    <a:srgbClr val="FFE28F"/>
    <a:srgbClr val="9B6D99"/>
    <a:srgbClr val="FFDE81"/>
    <a:srgbClr val="487858"/>
    <a:srgbClr val="8E699F"/>
    <a:srgbClr val="7E527F"/>
    <a:srgbClr val="48C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8ED1C-C10C-468D-8BA6-3F1CF44260EB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31BE2-49A6-4A7F-8FD4-91179191E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58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F396-86B9-44B9-9EF5-002D382A4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7D293-D925-44DD-B823-1A1644446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CEE9F-3F90-43EE-8A41-E93B30FC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8B7A4-CCB3-49AD-B746-8C0C8C7F7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E3DB2-2BA1-44D7-A0E7-3767AD3C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41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4D3A-9AE6-43EA-8481-8C242470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987BA-9474-4719-B58E-2A6C12F99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B44D9-487E-463F-81E4-92DD9260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BA00-EBCD-4573-810F-D929170E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D18AB-C89F-4389-9161-74DF013F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90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B8801-32B3-4390-91B0-AA530D19B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F079B-A6C5-4082-8D5A-7D157175A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BF958-2719-491A-9E6B-B2053FB6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F181D-861F-4BDD-A8B0-CBA53E23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99A7A-F0D5-4585-94D4-422B8573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745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88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2F93-A8A2-4EA0-8134-E2247AE8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10B-2B75-443C-B2AE-C94AD5636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0AFA0-D8CB-4ECC-870D-23B32FED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4B8AD-1217-49B4-A529-776272712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47A8A-1FE3-47BD-B212-60D0193C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51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CFB6-C98D-4909-A847-E212F708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1E30F-146E-41DE-A40D-1D19E7108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0CF03-61E3-46CB-B017-100BADEF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E48B4-BBA4-427C-BF24-8D96D54A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474C-C588-42D6-96B1-EDDEE8C4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99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85BD-EF25-43CB-AE57-F3D4F216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9757D-B1BB-4648-A24D-F27704C81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1B0DA-8B15-4DC7-B089-45FC2FC2B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D329F-F5A3-4F48-97BD-0B88AB02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E5D92-590A-46D6-9251-B7FC5079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74BE2-0268-497C-9402-83F94DEC6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9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E387-EC75-41FD-85B4-45C726D5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FDDB3-144A-4631-8E4B-DB16F0447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25D5F-CC2D-441C-BC07-E4A02A05C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0ABCE-56BE-4030-BB79-582E74F86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BF93A-D9FA-473E-8D46-B4C9DEC7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B4C22-A677-476C-B1B6-D72C1CA7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14942-D858-4AA9-A17D-E2B150A7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F3D08-771E-43F5-8044-04DCD036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22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2980-2F98-4693-BCFE-5D93A649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31783-D3EB-451A-8703-0276755F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7F85B-6A12-4E61-87E1-72CB8729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292A7-783F-4E1E-B9E4-21CE7722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946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E02A3-3AE9-476D-BE77-15A28D2A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3324F-04C2-4D59-A36E-8B7FFA7A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BEB58-10FC-4B90-BBA6-43C7347F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23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76A0-98E0-4C60-AEF0-50BC48DC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CE418-DE98-476C-BCB0-AB0F4E165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D0CF6-7F8F-408D-9C3B-E4EA26FF9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0F6F-08C3-4271-B0FA-136FF3D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CA031-14FE-4923-A959-8FF9066A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AD3D1-82A5-4A9B-AA72-8846BF43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52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4403-5055-466C-85F7-C5BC91DF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E4278A-21BD-45D0-85A5-F55C5FD58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4BA45-86BA-4F6C-852C-FBE07D844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2869-A09B-46EA-BC43-F2B080102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F0A94-D81E-4EE6-90DA-3870E3FD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97B79-2BF9-4980-B9AD-85B9DAF7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39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87E7DB-F121-478D-B62E-AB851C89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87BF4-BF54-4C76-BC51-F8609255C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B1DE3-E71F-4DF8-8CF4-14BB6BD41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6A564-E3FB-44AD-94DE-7C255AC50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42646-D6EF-4757-BE55-F33624D4B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3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eds.github.io/r_course/lecture01_intro2data_science_and_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7.jpg"/><Relationship Id="rId7" Type="http://schemas.openxmlformats.org/officeDocument/2006/relationships/hyperlink" Target="https://creativecommons.org/licenses/by-nc-sa/3.0/" TargetMode="External"/><Relationship Id="rId12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khdecoded.com/3-reasons-healthcare-important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jpg"/><Relationship Id="rId10" Type="http://schemas.openxmlformats.org/officeDocument/2006/relationships/image" Target="../media/image20.jpg"/><Relationship Id="rId4" Type="http://schemas.openxmlformats.org/officeDocument/2006/relationships/hyperlink" Target="https://technofaq.org/posts/2017/05/best-5-ecommerce-platform-for-your-online-store/" TargetMode="External"/><Relationship Id="rId9" Type="http://schemas.openxmlformats.org/officeDocument/2006/relationships/hyperlink" Target="https://pxhere.com/en/photo/158823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%E2%80%94Pngtree%E2%80%94hand%20painted%20line%20drawing%20city_3835771"/>
          <p:cNvPicPr>
            <a:picLocks noChangeAspect="1"/>
          </p:cNvPicPr>
          <p:nvPr/>
        </p:nvPicPr>
        <p:blipFill>
          <a:blip r:embed="rId3"/>
          <a:srcRect b="636"/>
          <a:stretch>
            <a:fillRect/>
          </a:stretch>
        </p:blipFill>
        <p:spPr>
          <a:xfrm>
            <a:off x="5374788" y="-66276"/>
            <a:ext cx="6933883" cy="6889750"/>
          </a:xfrm>
          <a:prstGeom prst="rect">
            <a:avLst/>
          </a:prstGeom>
        </p:spPr>
      </p:pic>
      <p:pic>
        <p:nvPicPr>
          <p:cNvPr id="42" name="Picture 41" descr="Sigtech logo O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" y="221615"/>
            <a:ext cx="1416685" cy="612140"/>
          </a:xfrm>
          <a:prstGeom prst="rect">
            <a:avLst/>
          </a:prstGeom>
        </p:spPr>
      </p:pic>
      <p:sp>
        <p:nvSpPr>
          <p:cNvPr id="25" name="Snip Single Corner Rectangle 35">
            <a:extLst>
              <a:ext uri="{FF2B5EF4-FFF2-40B4-BE49-F238E27FC236}">
                <a16:creationId xmlns:a16="http://schemas.microsoft.com/office/drawing/2014/main" id="{7A8310FF-96D7-40AB-B043-082A0B393398}"/>
              </a:ext>
            </a:extLst>
          </p:cNvPr>
          <p:cNvSpPr/>
          <p:nvPr/>
        </p:nvSpPr>
        <p:spPr>
          <a:xfrm>
            <a:off x="3345963" y="2486566"/>
            <a:ext cx="4057650" cy="1425258"/>
          </a:xfrm>
          <a:prstGeom prst="snip1Rect">
            <a:avLst/>
          </a:prstGeom>
          <a:solidFill>
            <a:schemeClr val="bg1">
              <a:alpha val="5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C7F93A58-CECB-49E2-84CC-337A349D610F}"/>
              </a:ext>
            </a:extLst>
          </p:cNvPr>
          <p:cNvSpPr txBox="1">
            <a:spLocks/>
          </p:cNvSpPr>
          <p:nvPr/>
        </p:nvSpPr>
        <p:spPr>
          <a:xfrm>
            <a:off x="2782458" y="2768135"/>
            <a:ext cx="5184660" cy="112141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charset="0"/>
                <a:cs typeface="Bookman Old Style" panose="02050604050505020204" charset="0"/>
              </a:rPr>
              <a:t>Data Science Capabilities PPT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7C6838A-8B2A-4309-A6E2-9BDD597ABDCF}"/>
              </a:ext>
            </a:extLst>
          </p:cNvPr>
          <p:cNvCxnSpPr/>
          <p:nvPr/>
        </p:nvCxnSpPr>
        <p:spPr>
          <a:xfrm rot="5400000" flipH="1" flipV="1">
            <a:off x="5358721" y="1026528"/>
            <a:ext cx="2021954" cy="547396"/>
          </a:xfrm>
          <a:prstGeom prst="bentConnector3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880F348-7539-4204-B3FD-C7093FF82550}"/>
              </a:ext>
            </a:extLst>
          </p:cNvPr>
          <p:cNvCxnSpPr>
            <a:cxnSpLocks/>
          </p:cNvCxnSpPr>
          <p:nvPr/>
        </p:nvCxnSpPr>
        <p:spPr>
          <a:xfrm rot="5400000">
            <a:off x="4653110" y="4491724"/>
            <a:ext cx="2211702" cy="68678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07BC639-DF95-44FC-B78A-647C70870AE9}"/>
              </a:ext>
            </a:extLst>
          </p:cNvPr>
          <p:cNvCxnSpPr>
            <a:cxnSpLocks/>
          </p:cNvCxnSpPr>
          <p:nvPr/>
        </p:nvCxnSpPr>
        <p:spPr>
          <a:xfrm flipV="1">
            <a:off x="6952346" y="2939143"/>
            <a:ext cx="4365687" cy="152243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>
            <a:glow rad="101600">
              <a:schemeClr val="accent1">
                <a:lumMod val="40000"/>
                <a:lumOff val="60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26A1E6C-276D-4896-8823-37544BEBD7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7119" y="3099277"/>
            <a:ext cx="4504957" cy="21308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  <a:effectLst>
            <a:glow rad="101600">
              <a:schemeClr val="accent2">
                <a:lumMod val="60000"/>
                <a:lumOff val="40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17F95A-1FAF-4FF4-84D3-29B628D4076A}"/>
              </a:ext>
            </a:extLst>
          </p:cNvPr>
          <p:cNvSpPr txBox="1"/>
          <p:nvPr/>
        </p:nvSpPr>
        <p:spPr>
          <a:xfrm>
            <a:off x="6759674" y="553956"/>
            <a:ext cx="455835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Skills: ETL, SQL, Hadoop, Apache spark</a:t>
            </a:r>
          </a:p>
          <a:p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Tools: Informatica/Talend, AWS Redshift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7AF25-1B3F-4D14-8771-C349554C7D7B}"/>
              </a:ext>
            </a:extLst>
          </p:cNvPr>
          <p:cNvSpPr txBox="1"/>
          <p:nvPr/>
        </p:nvSpPr>
        <p:spPr>
          <a:xfrm>
            <a:off x="6759674" y="170180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Warehousing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3610C-0E43-4750-970E-2BAFAEDD1221}"/>
              </a:ext>
            </a:extLst>
          </p:cNvPr>
          <p:cNvSpPr txBox="1"/>
          <p:nvPr/>
        </p:nvSpPr>
        <p:spPr>
          <a:xfrm>
            <a:off x="7490975" y="3397283"/>
            <a:ext cx="382705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Skills: R, Python libraries</a:t>
            </a:r>
          </a:p>
          <a:p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Tools: </a:t>
            </a:r>
            <a:r>
              <a:rPr lang="en-I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Jupyter</a:t>
            </a:r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, Tableau, Cognos, RAW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822E5E-3C4D-4D33-A1D4-FA4C243ADFDC}"/>
              </a:ext>
            </a:extLst>
          </p:cNvPr>
          <p:cNvSpPr txBox="1"/>
          <p:nvPr/>
        </p:nvSpPr>
        <p:spPr>
          <a:xfrm>
            <a:off x="9235397" y="3013496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Visualisation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69CA49-D620-4471-AC97-441717E13D27}"/>
              </a:ext>
            </a:extLst>
          </p:cNvPr>
          <p:cNvSpPr txBox="1"/>
          <p:nvPr/>
        </p:nvSpPr>
        <p:spPr>
          <a:xfrm>
            <a:off x="533871" y="3571685"/>
            <a:ext cx="4504958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Skills: R, Python, Statistics</a:t>
            </a:r>
          </a:p>
          <a:p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Tools: SAS, </a:t>
            </a:r>
            <a:r>
              <a:rPr lang="en-I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Jupyter</a:t>
            </a:r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, R studio, MATLAB, Excel, </a:t>
            </a:r>
            <a:r>
              <a:rPr lang="en-I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Rapidminer</a:t>
            </a:r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45DE81-1B64-414E-B486-715ACD45FDD4}"/>
              </a:ext>
            </a:extLst>
          </p:cNvPr>
          <p:cNvSpPr txBox="1"/>
          <p:nvPr/>
        </p:nvSpPr>
        <p:spPr>
          <a:xfrm>
            <a:off x="3101515" y="3205822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Analysis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FC65D1-851D-4E5B-94B1-3F72A32BC567}"/>
              </a:ext>
            </a:extLst>
          </p:cNvPr>
          <p:cNvSpPr txBox="1"/>
          <p:nvPr/>
        </p:nvSpPr>
        <p:spPr>
          <a:xfrm>
            <a:off x="5557271" y="5300227"/>
            <a:ext cx="4504958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Skills: Algebra, ML Algorithms, Statistics</a:t>
            </a:r>
          </a:p>
          <a:p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Tools: Spark </a:t>
            </a:r>
            <a:r>
              <a:rPr lang="en-I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Mlib</a:t>
            </a:r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, Mahout, Azure ML studio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90995C-37E2-464E-B0C1-05E818697553}"/>
              </a:ext>
            </a:extLst>
          </p:cNvPr>
          <p:cNvSpPr txBox="1"/>
          <p:nvPr/>
        </p:nvSpPr>
        <p:spPr>
          <a:xfrm>
            <a:off x="5513728" y="4942144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Machine learning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5E66F7-360D-4F01-AAF3-6133E8F90247}"/>
              </a:ext>
            </a:extLst>
          </p:cNvPr>
          <p:cNvSpPr/>
          <p:nvPr/>
        </p:nvSpPr>
        <p:spPr>
          <a:xfrm rot="2692110">
            <a:off x="5376001" y="2371387"/>
            <a:ext cx="1440000" cy="14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C88801-2915-44DD-AC99-E5BBF1283881}"/>
              </a:ext>
            </a:extLst>
          </p:cNvPr>
          <p:cNvSpPr txBox="1"/>
          <p:nvPr/>
        </p:nvSpPr>
        <p:spPr>
          <a:xfrm>
            <a:off x="5369648" y="2939143"/>
            <a:ext cx="1465406" cy="33855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Skills/Tools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43B93B-1C16-4E79-93C9-5E1F5032FE2F}"/>
              </a:ext>
            </a:extLst>
          </p:cNvPr>
          <p:cNvSpPr txBox="1"/>
          <p:nvPr/>
        </p:nvSpPr>
        <p:spPr>
          <a:xfrm>
            <a:off x="406299" y="355780"/>
            <a:ext cx="357787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Tools/Skills used in data science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297233-153B-4AEC-A604-4712D035F8F3}"/>
              </a:ext>
            </a:extLst>
          </p:cNvPr>
          <p:cNvSpPr/>
          <p:nvPr/>
        </p:nvSpPr>
        <p:spPr>
          <a:xfrm>
            <a:off x="0" y="6129198"/>
            <a:ext cx="12230100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Text Box 15">
            <a:extLst>
              <a:ext uri="{FF2B5EF4-FFF2-40B4-BE49-F238E27FC236}">
                <a16:creationId xmlns:a16="http://schemas.microsoft.com/office/drawing/2014/main" id="{E8904889-D3AC-4CD3-9623-4293A2E35E90}"/>
              </a:ext>
            </a:extLst>
          </p:cNvPr>
          <p:cNvSpPr txBox="1"/>
          <p:nvPr/>
        </p:nvSpPr>
        <p:spPr>
          <a:xfrm>
            <a:off x="0" y="6376778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48" name="Picture 47" descr="Sigtech logo">
            <a:extLst>
              <a:ext uri="{FF2B5EF4-FFF2-40B4-BE49-F238E27FC236}">
                <a16:creationId xmlns:a16="http://schemas.microsoft.com/office/drawing/2014/main" id="{DD0327B9-CF46-435B-AE57-3DC6A840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90" y="423193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-12700" y="0"/>
            <a:ext cx="3146425" cy="3046413"/>
          </a:xfrm>
          <a:custGeom>
            <a:avLst/>
            <a:gdLst>
              <a:gd name="connsiteX0" fmla="*/ 2083342 w 2656116"/>
              <a:gd name="connsiteY0" fmla="*/ 0 h 2572204"/>
              <a:gd name="connsiteX1" fmla="*/ 2635122 w 2656116"/>
              <a:gd name="connsiteY1" fmla="*/ 0 h 2572204"/>
              <a:gd name="connsiteX2" fmla="*/ 2644351 w 2656116"/>
              <a:gd name="connsiteY2" fmla="*/ 60473 h 2572204"/>
              <a:gd name="connsiteX3" fmla="*/ 2656116 w 2656116"/>
              <a:gd name="connsiteY3" fmla="*/ 293461 h 2572204"/>
              <a:gd name="connsiteX4" fmla="*/ 377373 w 2656116"/>
              <a:gd name="connsiteY4" fmla="*/ 2572204 h 2572204"/>
              <a:gd name="connsiteX5" fmla="*/ 144385 w 2656116"/>
              <a:gd name="connsiteY5" fmla="*/ 2560439 h 2572204"/>
              <a:gd name="connsiteX6" fmla="*/ 0 w 2656116"/>
              <a:gd name="connsiteY6" fmla="*/ 2538403 h 2572204"/>
              <a:gd name="connsiteX7" fmla="*/ 0 w 2656116"/>
              <a:gd name="connsiteY7" fmla="*/ 1983679 h 2572204"/>
              <a:gd name="connsiteX8" fmla="*/ 28181 w 2656116"/>
              <a:gd name="connsiteY8" fmla="*/ 1990925 h 2572204"/>
              <a:gd name="connsiteX9" fmla="*/ 377373 w 2656116"/>
              <a:gd name="connsiteY9" fmla="*/ 2026126 h 2572204"/>
              <a:gd name="connsiteX10" fmla="*/ 2110038 w 2656116"/>
              <a:gd name="connsiteY10" fmla="*/ 293461 h 2572204"/>
              <a:gd name="connsiteX11" fmla="*/ 2101093 w 2656116"/>
              <a:gd name="connsiteY11" fmla="*/ 116306 h 257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56116" h="2572204">
                <a:moveTo>
                  <a:pt x="2083342" y="0"/>
                </a:moveTo>
                <a:lnTo>
                  <a:pt x="2635122" y="0"/>
                </a:lnTo>
                <a:lnTo>
                  <a:pt x="2644351" y="60473"/>
                </a:lnTo>
                <a:cubicBezTo>
                  <a:pt x="2652131" y="137078"/>
                  <a:pt x="2656116" y="214804"/>
                  <a:pt x="2656116" y="293461"/>
                </a:cubicBezTo>
                <a:cubicBezTo>
                  <a:pt x="2656116" y="1551976"/>
                  <a:pt x="1635888" y="2572204"/>
                  <a:pt x="377373" y="2572204"/>
                </a:cubicBezTo>
                <a:cubicBezTo>
                  <a:pt x="298716" y="2572204"/>
                  <a:pt x="220990" y="2568219"/>
                  <a:pt x="144385" y="2560439"/>
                </a:cubicBezTo>
                <a:lnTo>
                  <a:pt x="0" y="2538403"/>
                </a:lnTo>
                <a:lnTo>
                  <a:pt x="0" y="1983679"/>
                </a:lnTo>
                <a:lnTo>
                  <a:pt x="28181" y="1990925"/>
                </a:lnTo>
                <a:cubicBezTo>
                  <a:pt x="140973" y="2014005"/>
                  <a:pt x="257758" y="2026126"/>
                  <a:pt x="377373" y="2026126"/>
                </a:cubicBezTo>
                <a:cubicBezTo>
                  <a:pt x="1334297" y="2026126"/>
                  <a:pt x="2110038" y="1250385"/>
                  <a:pt x="2110038" y="293461"/>
                </a:cubicBezTo>
                <a:cubicBezTo>
                  <a:pt x="2110038" y="233653"/>
                  <a:pt x="2107008" y="174553"/>
                  <a:pt x="2101093" y="116306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1588" y="3305175"/>
            <a:ext cx="998538" cy="2921000"/>
          </a:xfrm>
          <a:custGeom>
            <a:avLst/>
            <a:gdLst>
              <a:gd name="connsiteX0" fmla="*/ 0 w 841831"/>
              <a:gd name="connsiteY0" fmla="*/ 0 h 2466387"/>
              <a:gd name="connsiteX1" fmla="*/ 32236 w 841831"/>
              <a:gd name="connsiteY1" fmla="*/ 11799 h 2466387"/>
              <a:gd name="connsiteX2" fmla="*/ 841831 w 841831"/>
              <a:gd name="connsiteY2" fmla="*/ 1233193 h 2466387"/>
              <a:gd name="connsiteX3" fmla="*/ 32236 w 841831"/>
              <a:gd name="connsiteY3" fmla="*/ 2454588 h 2466387"/>
              <a:gd name="connsiteX4" fmla="*/ 0 w 841831"/>
              <a:gd name="connsiteY4" fmla="*/ 2466387 h 2466387"/>
              <a:gd name="connsiteX5" fmla="*/ 0 w 841831"/>
              <a:gd name="connsiteY5" fmla="*/ 2117441 h 2466387"/>
              <a:gd name="connsiteX6" fmla="*/ 79796 w 841831"/>
              <a:gd name="connsiteY6" fmla="*/ 2068964 h 2466387"/>
              <a:gd name="connsiteX7" fmla="*/ 524171 w 841831"/>
              <a:gd name="connsiteY7" fmla="*/ 1233193 h 2466387"/>
              <a:gd name="connsiteX8" fmla="*/ 79796 w 841831"/>
              <a:gd name="connsiteY8" fmla="*/ 397422 h 2466387"/>
              <a:gd name="connsiteX9" fmla="*/ 0 w 841831"/>
              <a:gd name="connsiteY9" fmla="*/ 348946 h 246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1831" h="2466387">
                <a:moveTo>
                  <a:pt x="0" y="0"/>
                </a:moveTo>
                <a:lnTo>
                  <a:pt x="32236" y="11799"/>
                </a:lnTo>
                <a:cubicBezTo>
                  <a:pt x="508001" y="213030"/>
                  <a:pt x="841831" y="684126"/>
                  <a:pt x="841831" y="1233193"/>
                </a:cubicBezTo>
                <a:cubicBezTo>
                  <a:pt x="841831" y="1782260"/>
                  <a:pt x="508001" y="2253356"/>
                  <a:pt x="32236" y="2454588"/>
                </a:cubicBezTo>
                <a:lnTo>
                  <a:pt x="0" y="2466387"/>
                </a:lnTo>
                <a:lnTo>
                  <a:pt x="0" y="2117441"/>
                </a:lnTo>
                <a:lnTo>
                  <a:pt x="79796" y="2068964"/>
                </a:lnTo>
                <a:cubicBezTo>
                  <a:pt x="347900" y="1887836"/>
                  <a:pt x="524171" y="1581100"/>
                  <a:pt x="524171" y="1233193"/>
                </a:cubicBezTo>
                <a:cubicBezTo>
                  <a:pt x="524171" y="885286"/>
                  <a:pt x="347900" y="578550"/>
                  <a:pt x="79796" y="397422"/>
                </a:cubicBezTo>
                <a:lnTo>
                  <a:pt x="0" y="348946"/>
                </a:lnTo>
                <a:close/>
              </a:path>
            </a:pathLst>
          </a:cu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82875" y="1835150"/>
            <a:ext cx="1316038" cy="131762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206500" y="3311525"/>
            <a:ext cx="546100" cy="546100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35225" y="3459163"/>
            <a:ext cx="385763" cy="387350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TextBox 12"/>
          <p:cNvSpPr txBox="1"/>
          <p:nvPr/>
        </p:nvSpPr>
        <p:spPr>
          <a:xfrm>
            <a:off x="6263005" y="438150"/>
            <a:ext cx="35807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36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Agenda</a:t>
            </a:r>
            <a:endParaRPr lang="zh-CN" altLang="en-US" sz="3600" b="1" dirty="0">
              <a:solidFill>
                <a:srgbClr val="FFFFFF"/>
              </a:solidFill>
              <a:latin typeface="Bookman Old Style" panose="02050604050505020204" charset="0"/>
              <a:ea typeface="微软雅黑" pitchFamily="34" charset="-122"/>
              <a:cs typeface="Bookman Old Style" panose="02050604050505020204" charset="0"/>
              <a:sym typeface="Arial" panose="020B0604020202020204" pitchFamily="34" charset="0"/>
            </a:endParaRPr>
          </a:p>
        </p:txBody>
      </p:sp>
      <p:sp>
        <p:nvSpPr>
          <p:cNvPr id="6152" name="TextBox 12"/>
          <p:cNvSpPr txBox="1"/>
          <p:nvPr/>
        </p:nvSpPr>
        <p:spPr>
          <a:xfrm>
            <a:off x="6317933" y="2187139"/>
            <a:ext cx="2691763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b="1" dirty="0">
                <a:solidFill>
                  <a:schemeClr val="bg1"/>
                </a:solidFill>
                <a:latin typeface="Bookman Old Style" panose="02050604050505020204" charset="0"/>
              </a:rPr>
              <a:t>What is Data science</a:t>
            </a:r>
            <a:endParaRPr lang="en-US" altLang="en-US" b="1" dirty="0">
              <a:solidFill>
                <a:schemeClr val="bg1"/>
              </a:solidFill>
              <a:latin typeface="Bookman Old Style" panose="02050604050505020204" charset="0"/>
              <a:sym typeface="+mn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365750" y="1365250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5" name="TextBox 12"/>
          <p:cNvSpPr txBox="1"/>
          <p:nvPr/>
        </p:nvSpPr>
        <p:spPr>
          <a:xfrm>
            <a:off x="5425440" y="1508760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01</a:t>
            </a:r>
          </a:p>
        </p:txBody>
      </p:sp>
      <p:grpSp>
        <p:nvGrpSpPr>
          <p:cNvPr id="6172" name="组合 61"/>
          <p:cNvGrpSpPr/>
          <p:nvPr/>
        </p:nvGrpSpPr>
        <p:grpSpPr>
          <a:xfrm>
            <a:off x="10828338" y="3879850"/>
            <a:ext cx="1363662" cy="2978150"/>
            <a:chOff x="10271180" y="2666231"/>
            <a:chExt cx="1920820" cy="4191769"/>
          </a:xfrm>
        </p:grpSpPr>
        <p:sp>
          <p:nvSpPr>
            <p:cNvPr id="58" name="任意多边形 57"/>
            <p:cNvSpPr/>
            <p:nvPr/>
          </p:nvSpPr>
          <p:spPr>
            <a:xfrm>
              <a:off x="10271180" y="5021308"/>
              <a:ext cx="1920820" cy="1836692"/>
            </a:xfrm>
            <a:custGeom>
              <a:avLst/>
              <a:gdLst>
                <a:gd name="connsiteX0" fmla="*/ 1920820 w 1920820"/>
                <a:gd name="connsiteY0" fmla="*/ 0 h 1836970"/>
                <a:gd name="connsiteX1" fmla="*/ 1920820 w 1920820"/>
                <a:gd name="connsiteY1" fmla="*/ 551779 h 1836970"/>
                <a:gd name="connsiteX2" fmla="*/ 1890943 w 1920820"/>
                <a:gd name="connsiteY2" fmla="*/ 556339 h 1836970"/>
                <a:gd name="connsiteX3" fmla="*/ 567485 w 1920820"/>
                <a:gd name="connsiteY3" fmla="*/ 1800072 h 1836970"/>
                <a:gd name="connsiteX4" fmla="*/ 559215 w 1920820"/>
                <a:gd name="connsiteY4" fmla="*/ 1836970 h 1836970"/>
                <a:gd name="connsiteX5" fmla="*/ 0 w 1920820"/>
                <a:gd name="connsiteY5" fmla="*/ 1836970 h 1836970"/>
                <a:gd name="connsiteX6" fmla="*/ 40322 w 1920820"/>
                <a:gd name="connsiteY6" fmla="*/ 1657072 h 1836970"/>
                <a:gd name="connsiteX7" fmla="*/ 1780889 w 1920820"/>
                <a:gd name="connsiteY7" fmla="*/ 21356 h 18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820" h="1836970">
                  <a:moveTo>
                    <a:pt x="1920820" y="0"/>
                  </a:moveTo>
                  <a:lnTo>
                    <a:pt x="1920820" y="551779"/>
                  </a:lnTo>
                  <a:lnTo>
                    <a:pt x="1890943" y="556339"/>
                  </a:lnTo>
                  <a:cubicBezTo>
                    <a:pt x="1249437" y="687610"/>
                    <a:pt x="737070" y="1173402"/>
                    <a:pt x="567485" y="1800072"/>
                  </a:cubicBezTo>
                  <a:lnTo>
                    <a:pt x="559215" y="1836970"/>
                  </a:lnTo>
                  <a:lnTo>
                    <a:pt x="0" y="1836970"/>
                  </a:lnTo>
                  <a:lnTo>
                    <a:pt x="40322" y="1657072"/>
                  </a:lnTo>
                  <a:cubicBezTo>
                    <a:pt x="263354" y="832896"/>
                    <a:pt x="937201" y="193999"/>
                    <a:pt x="1780889" y="21356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 flipH="1">
              <a:off x="11670986" y="2666231"/>
              <a:ext cx="521014" cy="1526109"/>
            </a:xfrm>
            <a:custGeom>
              <a:avLst/>
              <a:gdLst>
                <a:gd name="connsiteX0" fmla="*/ 0 w 841831"/>
                <a:gd name="connsiteY0" fmla="*/ 0 h 2466387"/>
                <a:gd name="connsiteX1" fmla="*/ 32236 w 841831"/>
                <a:gd name="connsiteY1" fmla="*/ 11799 h 2466387"/>
                <a:gd name="connsiteX2" fmla="*/ 841831 w 841831"/>
                <a:gd name="connsiteY2" fmla="*/ 1233193 h 2466387"/>
                <a:gd name="connsiteX3" fmla="*/ 32236 w 841831"/>
                <a:gd name="connsiteY3" fmla="*/ 2454588 h 2466387"/>
                <a:gd name="connsiteX4" fmla="*/ 0 w 841831"/>
                <a:gd name="connsiteY4" fmla="*/ 2466387 h 2466387"/>
                <a:gd name="connsiteX5" fmla="*/ 0 w 841831"/>
                <a:gd name="connsiteY5" fmla="*/ 2117441 h 2466387"/>
                <a:gd name="connsiteX6" fmla="*/ 79796 w 841831"/>
                <a:gd name="connsiteY6" fmla="*/ 2068964 h 2466387"/>
                <a:gd name="connsiteX7" fmla="*/ 524171 w 841831"/>
                <a:gd name="connsiteY7" fmla="*/ 1233193 h 2466387"/>
                <a:gd name="connsiteX8" fmla="*/ 79796 w 841831"/>
                <a:gd name="connsiteY8" fmla="*/ 397422 h 2466387"/>
                <a:gd name="connsiteX9" fmla="*/ 0 w 841831"/>
                <a:gd name="connsiteY9" fmla="*/ 348946 h 246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1831" h="2466387">
                  <a:moveTo>
                    <a:pt x="0" y="0"/>
                  </a:moveTo>
                  <a:lnTo>
                    <a:pt x="32236" y="11799"/>
                  </a:lnTo>
                  <a:cubicBezTo>
                    <a:pt x="508001" y="213030"/>
                    <a:pt x="841831" y="684126"/>
                    <a:pt x="841831" y="1233193"/>
                  </a:cubicBezTo>
                  <a:cubicBezTo>
                    <a:pt x="841831" y="1782260"/>
                    <a:pt x="508001" y="2253356"/>
                    <a:pt x="32236" y="2454588"/>
                  </a:cubicBezTo>
                  <a:lnTo>
                    <a:pt x="0" y="2466387"/>
                  </a:lnTo>
                  <a:lnTo>
                    <a:pt x="0" y="2117441"/>
                  </a:lnTo>
                  <a:lnTo>
                    <a:pt x="79796" y="2068964"/>
                  </a:lnTo>
                  <a:cubicBezTo>
                    <a:pt x="347900" y="1887836"/>
                    <a:pt x="524171" y="1581100"/>
                    <a:pt x="524171" y="1233193"/>
                  </a:cubicBezTo>
                  <a:cubicBezTo>
                    <a:pt x="524171" y="885286"/>
                    <a:pt x="347900" y="578550"/>
                    <a:pt x="79796" y="397422"/>
                  </a:cubicBezTo>
                  <a:lnTo>
                    <a:pt x="0" y="348946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0452304" y="4116369"/>
              <a:ext cx="670834" cy="670326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0928597" y="3539889"/>
              <a:ext cx="351069" cy="350803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Picture 13" descr="Sigtech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219710"/>
            <a:ext cx="1384935" cy="577215"/>
          </a:xfrm>
          <a:prstGeom prst="rect">
            <a:avLst/>
          </a:prstGeom>
        </p:spPr>
      </p:pic>
      <p:sp>
        <p:nvSpPr>
          <p:cNvPr id="2" name="椭圆 31"/>
          <p:cNvSpPr/>
          <p:nvPr/>
        </p:nvSpPr>
        <p:spPr>
          <a:xfrm>
            <a:off x="5375910" y="2091055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12"/>
          <p:cNvSpPr txBox="1"/>
          <p:nvPr/>
        </p:nvSpPr>
        <p:spPr>
          <a:xfrm flipH="1">
            <a:off x="5417740" y="2190599"/>
            <a:ext cx="574993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" name="TextBox 12"/>
          <p:cNvSpPr txBox="1"/>
          <p:nvPr/>
        </p:nvSpPr>
        <p:spPr>
          <a:xfrm>
            <a:off x="6323602" y="2968109"/>
            <a:ext cx="2274982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Bookman Old Style" panose="02050604050505020204" charset="0"/>
              </a:rPr>
              <a:t>Application areas</a:t>
            </a:r>
          </a:p>
        </p:txBody>
      </p:sp>
      <p:sp>
        <p:nvSpPr>
          <p:cNvPr id="6" name="椭圆 31"/>
          <p:cNvSpPr/>
          <p:nvPr/>
        </p:nvSpPr>
        <p:spPr>
          <a:xfrm>
            <a:off x="5375910" y="2846338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5435600" y="2948305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0" name="TextBox 12"/>
          <p:cNvSpPr txBox="1"/>
          <p:nvPr/>
        </p:nvSpPr>
        <p:spPr>
          <a:xfrm>
            <a:off x="6332056" y="3641409"/>
            <a:ext cx="2307042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Bookman Old Style" panose="02050604050505020204" charset="0"/>
              </a:rPr>
              <a:t>Application Areas</a:t>
            </a:r>
          </a:p>
        </p:txBody>
      </p:sp>
      <p:sp>
        <p:nvSpPr>
          <p:cNvPr id="11" name="椭圆 31"/>
          <p:cNvSpPr/>
          <p:nvPr/>
        </p:nvSpPr>
        <p:spPr>
          <a:xfrm>
            <a:off x="5375910" y="3541395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35600" y="3684905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3860" y="4519419"/>
            <a:ext cx="3021981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altLang="en-US" sz="1800" b="1" dirty="0">
                <a:solidFill>
                  <a:schemeClr val="bg1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+mn-ea"/>
              </a:rPr>
              <a:t>Data Science Life Cycle</a:t>
            </a:r>
          </a:p>
        </p:txBody>
      </p:sp>
      <p:sp>
        <p:nvSpPr>
          <p:cNvPr id="15" name="椭圆 31"/>
          <p:cNvSpPr/>
          <p:nvPr/>
        </p:nvSpPr>
        <p:spPr>
          <a:xfrm>
            <a:off x="5375910" y="4314190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5435600" y="4457700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19" name="TextBox 12"/>
          <p:cNvSpPr txBox="1"/>
          <p:nvPr/>
        </p:nvSpPr>
        <p:spPr>
          <a:xfrm>
            <a:off x="6333860" y="1426290"/>
            <a:ext cx="163057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sz="1800" b="1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Who we are </a:t>
            </a:r>
            <a:endParaRPr lang="en-US" altLang="en-US" sz="1800" b="1" dirty="0">
              <a:solidFill>
                <a:schemeClr val="bg1"/>
              </a:solidFill>
              <a:latin typeface="Bookman Old Style" panose="02050604050505020204" charset="0"/>
              <a:ea typeface="微软雅黑" pitchFamily="34" charset="-122"/>
              <a:cs typeface="Bookman Old Style" panose="02050604050505020204" charset="0"/>
              <a:sym typeface="+mn-ea"/>
            </a:endParaRPr>
          </a:p>
        </p:txBody>
      </p:sp>
      <p:sp>
        <p:nvSpPr>
          <p:cNvPr id="30" name="椭圆 31">
            <a:extLst>
              <a:ext uri="{FF2B5EF4-FFF2-40B4-BE49-F238E27FC236}">
                <a16:creationId xmlns:a16="http://schemas.microsoft.com/office/drawing/2014/main" id="{90D5238E-7379-4249-B4E1-3918CEA58580}"/>
              </a:ext>
            </a:extLst>
          </p:cNvPr>
          <p:cNvSpPr/>
          <p:nvPr/>
        </p:nvSpPr>
        <p:spPr>
          <a:xfrm>
            <a:off x="5423383" y="5113657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7607795E-4B1C-4496-9611-F1F3BF1E9619}"/>
              </a:ext>
            </a:extLst>
          </p:cNvPr>
          <p:cNvSpPr txBox="1"/>
          <p:nvPr/>
        </p:nvSpPr>
        <p:spPr>
          <a:xfrm flipH="1">
            <a:off x="5504345" y="5239612"/>
            <a:ext cx="574993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6C2988-1C96-4644-AFC3-9F0CD74BC3A2}"/>
              </a:ext>
            </a:extLst>
          </p:cNvPr>
          <p:cNvSpPr txBox="1"/>
          <p:nvPr/>
        </p:nvSpPr>
        <p:spPr>
          <a:xfrm>
            <a:off x="6333860" y="5239612"/>
            <a:ext cx="1712328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altLang="en-US" sz="1800" b="1" dirty="0">
                <a:solidFill>
                  <a:schemeClr val="bg1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+mn-ea"/>
              </a:rPr>
              <a:t>Tools /Skills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8575" y="6138156"/>
            <a:ext cx="12230100" cy="749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igtech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6274435"/>
            <a:ext cx="1384935" cy="5772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66115" y="519430"/>
            <a:ext cx="4076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1775C5"/>
                </a:solidFill>
                <a:latin typeface="Bookman Old Style" panose="02050604050505020204" charset="0"/>
                <a:cs typeface="Bookman Old Style" panose="02050604050505020204" charset="0"/>
              </a:rPr>
              <a:t>WHO WE ARE</a:t>
            </a:r>
          </a:p>
        </p:txBody>
      </p:sp>
      <p:sp>
        <p:nvSpPr>
          <p:cNvPr id="43" name="Text Box 15"/>
          <p:cNvSpPr txBox="1"/>
          <p:nvPr/>
        </p:nvSpPr>
        <p:spPr>
          <a:xfrm>
            <a:off x="153035" y="6443345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2019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353185" y="2284730"/>
            <a:ext cx="99053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Bookman Old Style" panose="02050604050505020204" charset="0"/>
                <a:cs typeface="Bookman Old Style" panose="02050604050505020204" charset="0"/>
              </a:rPr>
              <a:t>“ We are a core technology based solution provider who develop cutting edge technologies to support OEM's to bring their product into market quickly. ”</a:t>
            </a:r>
          </a:p>
        </p:txBody>
      </p:sp>
      <p:pic>
        <p:nvPicPr>
          <p:cNvPr id="3" name="Content Placeholder 2" descr="SIGpx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45" y="1461770"/>
            <a:ext cx="1833245" cy="764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Content Placeholder 7" descr="fla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3185" y="3483610"/>
            <a:ext cx="922655" cy="9226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66115" y="4592320"/>
            <a:ext cx="21107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Bookman Old Style" panose="02050604050505020204" charset="0"/>
                <a:cs typeface="Bookman Old Style" panose="02050604050505020204" charset="0"/>
              </a:rPr>
              <a:t>Over a decade of expertise</a:t>
            </a:r>
            <a:r>
              <a:rPr lang="en-US" sz="1200">
                <a:latin typeface="Bookman Old Style" panose="02050604050505020204" charset="0"/>
                <a:cs typeface="Bookman Old Style" panose="02050604050505020204" charset="0"/>
              </a:rPr>
              <a:t> in the area of wireless communication and Embedded technology.</a:t>
            </a:r>
          </a:p>
        </p:txBody>
      </p:sp>
      <p:pic>
        <p:nvPicPr>
          <p:cNvPr id="5" name="Picture 4" descr="factory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385" y="3484245"/>
            <a:ext cx="897255" cy="8972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952750" y="4582160"/>
            <a:ext cx="1919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Bookman Old Style" panose="02050604050505020204" charset="0"/>
                <a:cs typeface="Bookman Old Style" panose="02050604050505020204" charset="0"/>
              </a:rPr>
              <a:t>Indian Company</a:t>
            </a:r>
            <a:r>
              <a:rPr lang="en-US" sz="1200">
                <a:latin typeface="Bookman Old Style" panose="02050604050505020204" charset="0"/>
                <a:cs typeface="Bookman Old Style" panose="02050604050505020204" charset="0"/>
              </a:rPr>
              <a:t> having branches outside.</a:t>
            </a:r>
          </a:p>
        </p:txBody>
      </p:sp>
      <p:pic>
        <p:nvPicPr>
          <p:cNvPr id="15" name="Picture 14" descr="targe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240" y="3562985"/>
            <a:ext cx="818515" cy="81851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585460" y="4563745"/>
            <a:ext cx="1440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Bookman Old Style" panose="02050604050505020204" charset="0"/>
                <a:cs typeface="Bookman Old Style" panose="02050604050505020204" charset="0"/>
              </a:rPr>
              <a:t>Major clients</a:t>
            </a:r>
            <a:r>
              <a:rPr lang="en-US" sz="1200">
                <a:latin typeface="Bookman Old Style" panose="02050604050505020204" charset="0"/>
                <a:cs typeface="Bookman Old Style" panose="02050604050505020204" charset="0"/>
              </a:rPr>
              <a:t> and partners.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 l="9935" t="31373" r="8889" b="36078"/>
          <a:stretch>
            <a:fillRect/>
          </a:stretch>
        </p:blipFill>
        <p:spPr>
          <a:xfrm>
            <a:off x="5161280" y="5128260"/>
            <a:ext cx="558800" cy="224790"/>
          </a:xfrm>
          <a:prstGeom prst="rect">
            <a:avLst/>
          </a:prstGeom>
        </p:spPr>
      </p:pic>
      <p:pic>
        <p:nvPicPr>
          <p:cNvPr id="23" name="Picture 22" descr="unimo"/>
          <p:cNvPicPr>
            <a:picLocks noChangeAspect="1"/>
          </p:cNvPicPr>
          <p:nvPr/>
        </p:nvPicPr>
        <p:blipFill>
          <a:blip r:embed="rId8"/>
          <a:srcRect l="30172" t="31469" r="32839" b="38151"/>
          <a:stretch>
            <a:fillRect/>
          </a:stretch>
        </p:blipFill>
        <p:spPr>
          <a:xfrm>
            <a:off x="6951345" y="5083175"/>
            <a:ext cx="532765" cy="3390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8990" y="5156835"/>
            <a:ext cx="786765" cy="196215"/>
          </a:xfrm>
          <a:prstGeom prst="rect">
            <a:avLst/>
          </a:prstGeom>
        </p:spPr>
      </p:pic>
      <p:pic>
        <p:nvPicPr>
          <p:cNvPr id="25" name="Picture Placeholder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1500" y="5433060"/>
            <a:ext cx="592455" cy="297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 descr="log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280" y="5499735"/>
            <a:ext cx="604520" cy="167640"/>
          </a:xfrm>
          <a:prstGeom prst="rect">
            <a:avLst/>
          </a:prstGeom>
        </p:spPr>
      </p:pic>
      <p:pic>
        <p:nvPicPr>
          <p:cNvPr id="29" name="Picture 28" descr="1437467457168_Reflections Log for TPW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8990" y="5436870"/>
            <a:ext cx="976630" cy="293370"/>
          </a:xfrm>
          <a:prstGeom prst="rect">
            <a:avLst/>
          </a:prstGeom>
        </p:spPr>
      </p:pic>
      <p:pic>
        <p:nvPicPr>
          <p:cNvPr id="31" name="Picture 30" descr="setting(1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4200" y="3390265"/>
            <a:ext cx="1163955" cy="1163955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7865745" y="4592320"/>
            <a:ext cx="184023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Diverse Service offerings </a:t>
            </a:r>
            <a:r>
              <a:rPr lang="en-US" sz="1200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in areas like PMR, Wireless Technologies, IoT and Data Analytics.</a:t>
            </a:r>
          </a:p>
        </p:txBody>
      </p:sp>
      <p:pic>
        <p:nvPicPr>
          <p:cNvPr id="33" name="Picture 32" descr="connectio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48925" y="3562985"/>
            <a:ext cx="843280" cy="843280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10012680" y="4582160"/>
            <a:ext cx="17157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defTabSz="-635" eaLnBrk="0" hangingPunct="0">
              <a:spcBef>
                <a:spcPts val="600"/>
              </a:spcBef>
              <a:buClr>
                <a:srgbClr val="5F5F5F"/>
              </a:buClr>
              <a:buFont typeface="Wingdings" panose="05000000000000000000" pitchFamily="2" charset="2"/>
              <a:tabLst>
                <a:tab pos="1778000" algn="l"/>
              </a:tabLst>
              <a:defRPr/>
            </a:pPr>
            <a:r>
              <a:rPr lang="en-US" sz="1200" b="1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20+ Qualified professionals</a:t>
            </a:r>
            <a:r>
              <a:rPr lang="en-US" sz="1200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 in Wireless and Embedded Domain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8E9C66-AF61-4ABA-8016-C31CA3BE2D58}"/>
              </a:ext>
            </a:extLst>
          </p:cNvPr>
          <p:cNvSpPr>
            <a:spLocks noGrp="1"/>
          </p:cNvSpPr>
          <p:nvPr/>
        </p:nvSpPr>
        <p:spPr>
          <a:xfrm>
            <a:off x="96526" y="130462"/>
            <a:ext cx="5559490" cy="95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What is Data science?</a:t>
            </a:r>
            <a:endParaRPr lang="en-IN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767534-7DE2-4C49-ACFA-889E7B33B194}"/>
              </a:ext>
            </a:extLst>
          </p:cNvPr>
          <p:cNvSpPr>
            <a:spLocks noGrp="1"/>
          </p:cNvSpPr>
          <p:nvPr/>
        </p:nvSpPr>
        <p:spPr>
          <a:xfrm>
            <a:off x="96526" y="1069417"/>
            <a:ext cx="5391732" cy="126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Bookman Old Style" panose="02050604050505020204" pitchFamily="18" charset="0"/>
              </a:rPr>
              <a:t>Is an inter disciplinary field that uses scientific methods, processes, algorithms and systems to extract knowledge and insights from structured and unstructured data.</a:t>
            </a:r>
          </a:p>
          <a:p>
            <a:pPr marL="0" indent="0">
              <a:buNone/>
            </a:pPr>
            <a:endParaRPr lang="en-US" sz="1600" b="0" i="0" dirty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64CAF1-69D9-48D8-B352-3748BF4B9F07}"/>
              </a:ext>
            </a:extLst>
          </p:cNvPr>
          <p:cNvSpPr/>
          <p:nvPr/>
        </p:nvSpPr>
        <p:spPr>
          <a:xfrm>
            <a:off x="-211768" y="5978239"/>
            <a:ext cx="12230100" cy="749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C894488D-FF61-496D-9D4E-85C4B32D9776}"/>
              </a:ext>
            </a:extLst>
          </p:cNvPr>
          <p:cNvSpPr txBox="1"/>
          <p:nvPr/>
        </p:nvSpPr>
        <p:spPr>
          <a:xfrm>
            <a:off x="-30158" y="6283428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8" name="Picture 7" descr="Sigtech logo">
            <a:extLst>
              <a:ext uri="{FF2B5EF4-FFF2-40B4-BE49-F238E27FC236}">
                <a16:creationId xmlns:a16="http://schemas.microsoft.com/office/drawing/2014/main" id="{72315F0A-27EC-40F8-A13E-7C6ACFA8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07" y="6114518"/>
            <a:ext cx="1384935" cy="577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28DAC-F4FB-48BA-83DB-99F74096C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90461" y="3345399"/>
            <a:ext cx="2447384" cy="21223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778486-6449-4476-A539-D9A34A787EA4}"/>
              </a:ext>
            </a:extLst>
          </p:cNvPr>
          <p:cNvSpPr txBox="1">
            <a:spLocks/>
          </p:cNvSpPr>
          <p:nvPr/>
        </p:nvSpPr>
        <p:spPr>
          <a:xfrm>
            <a:off x="6844279" y="130462"/>
            <a:ext cx="5559490" cy="95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Why Data science?</a:t>
            </a:r>
            <a:endParaRPr lang="en-IN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90F5D146-849B-47C7-91C1-0F442DB1294F}"/>
              </a:ext>
            </a:extLst>
          </p:cNvPr>
          <p:cNvSpPr txBox="1"/>
          <p:nvPr/>
        </p:nvSpPr>
        <p:spPr>
          <a:xfrm>
            <a:off x="6663320" y="1159763"/>
            <a:ext cx="5219122" cy="199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By 2020 data driven solutions are required in every domain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333333"/>
                </a:solidFill>
                <a:latin typeface="Bookman Old Style" panose="02050604050505020204" pitchFamily="18" charset="0"/>
              </a:rPr>
              <a:t>We are on the way to a digital world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Large amounts of data are getting generated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333333"/>
                </a:solidFill>
                <a:latin typeface="Bookman Old Style" panose="02050604050505020204" pitchFamily="18" charset="0"/>
              </a:rPr>
              <a:t>Processing power becomes more </a:t>
            </a:r>
            <a:endParaRPr lang="en-US" sz="1400" b="0" i="0" dirty="0">
              <a:solidFill>
                <a:srgbClr val="333333"/>
              </a:solidFill>
              <a:effectLst/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IN" sz="1400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A13DE-2E30-4FF0-994A-9EB02437459F}"/>
              </a:ext>
            </a:extLst>
          </p:cNvPr>
          <p:cNvSpPr/>
          <p:nvPr/>
        </p:nvSpPr>
        <p:spPr>
          <a:xfrm>
            <a:off x="643812" y="2677886"/>
            <a:ext cx="3956180" cy="27898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ADF36C-2D6D-4141-AB3A-01E15ABC19D4}"/>
              </a:ext>
            </a:extLst>
          </p:cNvPr>
          <p:cNvSpPr/>
          <p:nvPr/>
        </p:nvSpPr>
        <p:spPr>
          <a:xfrm>
            <a:off x="895739" y="2901820"/>
            <a:ext cx="3564823" cy="2341984"/>
          </a:xfrm>
          <a:prstGeom prst="ellipse">
            <a:avLst/>
          </a:prstGeom>
          <a:solidFill>
            <a:srgbClr val="4878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0C59927-E78D-447C-96C8-AC4FEBEA5587}"/>
              </a:ext>
            </a:extLst>
          </p:cNvPr>
          <p:cNvSpPr/>
          <p:nvPr/>
        </p:nvSpPr>
        <p:spPr>
          <a:xfrm>
            <a:off x="1754155" y="3261330"/>
            <a:ext cx="2554007" cy="1735494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4AC5C2D2-3656-436F-BA5A-3D95A5B9C1BD}"/>
              </a:ext>
            </a:extLst>
          </p:cNvPr>
          <p:cNvSpPr/>
          <p:nvPr/>
        </p:nvSpPr>
        <p:spPr>
          <a:xfrm>
            <a:off x="2500604" y="3626405"/>
            <a:ext cx="1667599" cy="1056785"/>
          </a:xfrm>
          <a:prstGeom prst="flowChartConnector">
            <a:avLst/>
          </a:prstGeom>
          <a:solidFill>
            <a:srgbClr val="FFDE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DA050-349B-48CB-ABC3-597AD33EC1ED}"/>
              </a:ext>
            </a:extLst>
          </p:cNvPr>
          <p:cNvSpPr txBox="1"/>
          <p:nvPr/>
        </p:nvSpPr>
        <p:spPr>
          <a:xfrm>
            <a:off x="643812" y="2668063"/>
            <a:ext cx="1716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5DD3B1-D4E1-4752-8251-5CECA493E391}"/>
              </a:ext>
            </a:extLst>
          </p:cNvPr>
          <p:cNvSpPr txBox="1"/>
          <p:nvPr/>
        </p:nvSpPr>
        <p:spPr>
          <a:xfrm>
            <a:off x="902222" y="3713958"/>
            <a:ext cx="91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Artificial intelligence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4E3EF-4E61-4E99-A0AB-A04E170BEF84}"/>
              </a:ext>
            </a:extLst>
          </p:cNvPr>
          <p:cNvSpPr txBox="1"/>
          <p:nvPr/>
        </p:nvSpPr>
        <p:spPr>
          <a:xfrm>
            <a:off x="1822842" y="3713958"/>
            <a:ext cx="91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Machine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604738-4B6E-42F7-8638-B6C9AED0BADF}"/>
              </a:ext>
            </a:extLst>
          </p:cNvPr>
          <p:cNvSpPr txBox="1"/>
          <p:nvPr/>
        </p:nvSpPr>
        <p:spPr>
          <a:xfrm>
            <a:off x="3131843" y="3867467"/>
            <a:ext cx="91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3607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14BCB2-52A6-4987-A043-8CF1A19C945D}"/>
              </a:ext>
            </a:extLst>
          </p:cNvPr>
          <p:cNvSpPr/>
          <p:nvPr/>
        </p:nvSpPr>
        <p:spPr>
          <a:xfrm>
            <a:off x="0" y="6160981"/>
            <a:ext cx="12230100" cy="685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84026-AEAF-4FC1-AFA0-C523D8A18CB9}"/>
              </a:ext>
            </a:extLst>
          </p:cNvPr>
          <p:cNvSpPr/>
          <p:nvPr/>
        </p:nvSpPr>
        <p:spPr>
          <a:xfrm>
            <a:off x="0" y="6179643"/>
            <a:ext cx="12230100" cy="685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CBC4F027-A259-44E3-B024-97F1CA8132DA}"/>
              </a:ext>
            </a:extLst>
          </p:cNvPr>
          <p:cNvSpPr txBox="1"/>
          <p:nvPr/>
        </p:nvSpPr>
        <p:spPr>
          <a:xfrm>
            <a:off x="93657" y="6474217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2019</a:t>
            </a:r>
          </a:p>
        </p:txBody>
      </p:sp>
      <p:pic>
        <p:nvPicPr>
          <p:cNvPr id="7" name="Picture 6" descr="Sigtech logo">
            <a:extLst>
              <a:ext uri="{FF2B5EF4-FFF2-40B4-BE49-F238E27FC236}">
                <a16:creationId xmlns:a16="http://schemas.microsoft.com/office/drawing/2014/main" id="{08E7F7BB-8DBB-4C73-9404-6E4062D9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29BE404-D949-4A08-9780-C1EFBDBBC5F9}"/>
              </a:ext>
            </a:extLst>
          </p:cNvPr>
          <p:cNvSpPr/>
          <p:nvPr/>
        </p:nvSpPr>
        <p:spPr>
          <a:xfrm>
            <a:off x="5275294" y="89415"/>
            <a:ext cx="1679511" cy="1595535"/>
          </a:xfrm>
          <a:prstGeom prst="flowChartConnecto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C90518B-5283-424C-819A-A157A9FDBA0D}"/>
              </a:ext>
            </a:extLst>
          </p:cNvPr>
          <p:cNvSpPr/>
          <p:nvPr/>
        </p:nvSpPr>
        <p:spPr>
          <a:xfrm>
            <a:off x="3220871" y="1833465"/>
            <a:ext cx="1679511" cy="1595535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C7B62FC-6AE8-4089-9977-58EA91B33E9B}"/>
              </a:ext>
            </a:extLst>
          </p:cNvPr>
          <p:cNvSpPr/>
          <p:nvPr/>
        </p:nvSpPr>
        <p:spPr>
          <a:xfrm>
            <a:off x="7291620" y="1833464"/>
            <a:ext cx="1679511" cy="1595535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32F59DF-D604-4ACA-B127-AF02D7A6C1FB}"/>
              </a:ext>
            </a:extLst>
          </p:cNvPr>
          <p:cNvSpPr/>
          <p:nvPr/>
        </p:nvSpPr>
        <p:spPr>
          <a:xfrm>
            <a:off x="5256243" y="3473716"/>
            <a:ext cx="1679511" cy="1595535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E26179ED-DD0A-40EF-9FFE-5A2D1D3ECC23}"/>
              </a:ext>
            </a:extLst>
          </p:cNvPr>
          <p:cNvSpPr/>
          <p:nvPr/>
        </p:nvSpPr>
        <p:spPr>
          <a:xfrm rot="18995967">
            <a:off x="4584378" y="1563649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4F943928-DA28-49B6-AC65-BB74732E7BEC}"/>
              </a:ext>
            </a:extLst>
          </p:cNvPr>
          <p:cNvSpPr/>
          <p:nvPr/>
        </p:nvSpPr>
        <p:spPr>
          <a:xfrm rot="18995967">
            <a:off x="6698957" y="3333752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358994B-B0F9-4BFB-AE4F-EAF1DCCE9582}"/>
              </a:ext>
            </a:extLst>
          </p:cNvPr>
          <p:cNvSpPr/>
          <p:nvPr/>
        </p:nvSpPr>
        <p:spPr>
          <a:xfrm rot="2994678">
            <a:off x="4553971" y="3457795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D118C3DA-23FD-4293-99BC-71631107870D}"/>
              </a:ext>
            </a:extLst>
          </p:cNvPr>
          <p:cNvSpPr/>
          <p:nvPr/>
        </p:nvSpPr>
        <p:spPr>
          <a:xfrm rot="2994678">
            <a:off x="6849334" y="1584407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3DFCE34D-584F-4B16-8074-0100D12A1421}"/>
              </a:ext>
            </a:extLst>
          </p:cNvPr>
          <p:cNvSpPr/>
          <p:nvPr/>
        </p:nvSpPr>
        <p:spPr>
          <a:xfrm>
            <a:off x="5353464" y="2419496"/>
            <a:ext cx="1523170" cy="3196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27F4EA7-A0DB-4028-B5E4-CEE7D2CC573E}"/>
              </a:ext>
            </a:extLst>
          </p:cNvPr>
          <p:cNvSpPr/>
          <p:nvPr/>
        </p:nvSpPr>
        <p:spPr>
          <a:xfrm>
            <a:off x="2817843" y="346185"/>
            <a:ext cx="1088021" cy="1053296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46B8C00C-9F27-4232-A6AD-06AB77BA8050}"/>
              </a:ext>
            </a:extLst>
          </p:cNvPr>
          <p:cNvSpPr/>
          <p:nvPr/>
        </p:nvSpPr>
        <p:spPr>
          <a:xfrm>
            <a:off x="8388713" y="3996316"/>
            <a:ext cx="1088021" cy="1053296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171C9EC-1ED6-4428-9AA8-EE6DAC167393}"/>
              </a:ext>
            </a:extLst>
          </p:cNvPr>
          <p:cNvSpPr/>
          <p:nvPr/>
        </p:nvSpPr>
        <p:spPr>
          <a:xfrm>
            <a:off x="3994068" y="728253"/>
            <a:ext cx="1180617" cy="286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5DF9CC-56D3-4576-B22B-7FC2E942A59E}"/>
              </a:ext>
            </a:extLst>
          </p:cNvPr>
          <p:cNvSpPr/>
          <p:nvPr/>
        </p:nvSpPr>
        <p:spPr>
          <a:xfrm>
            <a:off x="1628925" y="2501080"/>
            <a:ext cx="1446835" cy="8427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2B3E01B-D127-4ECA-A771-93CF9A0DBE9C}"/>
              </a:ext>
            </a:extLst>
          </p:cNvPr>
          <p:cNvSpPr/>
          <p:nvPr/>
        </p:nvSpPr>
        <p:spPr>
          <a:xfrm>
            <a:off x="9155299" y="3074170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175B0D-F0D8-4EE3-B031-5F7E3134F483}"/>
              </a:ext>
            </a:extLst>
          </p:cNvPr>
          <p:cNvSpPr/>
          <p:nvPr/>
        </p:nvSpPr>
        <p:spPr>
          <a:xfrm>
            <a:off x="1649658" y="3451571"/>
            <a:ext cx="1446835" cy="8427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6A5D74-A9A8-427A-8BB8-EB4D39E7D998}"/>
              </a:ext>
            </a:extLst>
          </p:cNvPr>
          <p:cNvSpPr/>
          <p:nvPr/>
        </p:nvSpPr>
        <p:spPr>
          <a:xfrm>
            <a:off x="1674736" y="4384898"/>
            <a:ext cx="1446835" cy="8427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7E7E7C1-5765-425D-9B51-61E9611D6B48}"/>
              </a:ext>
            </a:extLst>
          </p:cNvPr>
          <p:cNvSpPr/>
          <p:nvPr/>
        </p:nvSpPr>
        <p:spPr>
          <a:xfrm>
            <a:off x="9135194" y="1263572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25182A9-0B11-4C2C-9826-1E8424B762D2}"/>
              </a:ext>
            </a:extLst>
          </p:cNvPr>
          <p:cNvSpPr/>
          <p:nvPr/>
        </p:nvSpPr>
        <p:spPr>
          <a:xfrm>
            <a:off x="9155298" y="2173085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0EBBBBF-ED5B-4EB5-B908-2B7CE64B18C1}"/>
              </a:ext>
            </a:extLst>
          </p:cNvPr>
          <p:cNvSpPr/>
          <p:nvPr/>
        </p:nvSpPr>
        <p:spPr>
          <a:xfrm>
            <a:off x="9135193" y="360534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A9DD2D-1BCE-47EE-8241-460694B1A4EF}"/>
              </a:ext>
            </a:extLst>
          </p:cNvPr>
          <p:cNvSpPr txBox="1"/>
          <p:nvPr/>
        </p:nvSpPr>
        <p:spPr>
          <a:xfrm>
            <a:off x="5460718" y="574825"/>
            <a:ext cx="175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Business Understanding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D03E35-999E-47FE-9E7C-AB1BA8231ECC}"/>
              </a:ext>
            </a:extLst>
          </p:cNvPr>
          <p:cNvSpPr txBox="1"/>
          <p:nvPr/>
        </p:nvSpPr>
        <p:spPr>
          <a:xfrm>
            <a:off x="5456959" y="4129614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55B948-B26D-485C-9943-C26954377730}"/>
              </a:ext>
            </a:extLst>
          </p:cNvPr>
          <p:cNvSpPr txBox="1"/>
          <p:nvPr/>
        </p:nvSpPr>
        <p:spPr>
          <a:xfrm>
            <a:off x="3558360" y="2463652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34EEB7-A406-4757-A7F3-7A09339679EA}"/>
              </a:ext>
            </a:extLst>
          </p:cNvPr>
          <p:cNvSpPr txBox="1"/>
          <p:nvPr/>
        </p:nvSpPr>
        <p:spPr>
          <a:xfrm>
            <a:off x="7519228" y="2165873"/>
            <a:ext cx="1379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Data Acquisition &amp; Understanding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13458F-EF48-4D3B-84D5-B71C4372B88A}"/>
              </a:ext>
            </a:extLst>
          </p:cNvPr>
          <p:cNvSpPr txBox="1"/>
          <p:nvPr/>
        </p:nvSpPr>
        <p:spPr>
          <a:xfrm>
            <a:off x="8606071" y="4317212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68E829-4FF5-4DE9-8207-15D506CF4A69}"/>
              </a:ext>
            </a:extLst>
          </p:cNvPr>
          <p:cNvSpPr txBox="1"/>
          <p:nvPr/>
        </p:nvSpPr>
        <p:spPr>
          <a:xfrm>
            <a:off x="3145725" y="708330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Start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28AB0-D8E2-44E1-B2DE-9F91DD6BD706}"/>
              </a:ext>
            </a:extLst>
          </p:cNvPr>
          <p:cNvSpPr txBox="1"/>
          <p:nvPr/>
        </p:nvSpPr>
        <p:spPr>
          <a:xfrm>
            <a:off x="1763753" y="2601771"/>
            <a:ext cx="175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Feature Engineering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E86E77-6304-48D9-A98C-CB6A78CD9911}"/>
              </a:ext>
            </a:extLst>
          </p:cNvPr>
          <p:cNvSpPr txBox="1"/>
          <p:nvPr/>
        </p:nvSpPr>
        <p:spPr>
          <a:xfrm>
            <a:off x="1873493" y="4473713"/>
            <a:ext cx="123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Model Evaluation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4F277-34F8-4706-B068-BF6AD05BF184}"/>
              </a:ext>
            </a:extLst>
          </p:cNvPr>
          <p:cNvSpPr txBox="1"/>
          <p:nvPr/>
        </p:nvSpPr>
        <p:spPr>
          <a:xfrm>
            <a:off x="1714518" y="3715486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Model 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7239EA-F311-4D1E-AD1C-974ABA5F132C}"/>
              </a:ext>
            </a:extLst>
          </p:cNvPr>
          <p:cNvSpPr txBox="1"/>
          <p:nvPr/>
        </p:nvSpPr>
        <p:spPr>
          <a:xfrm>
            <a:off x="9296109" y="573818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Data Source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AB3C09-9120-4E08-8796-091EDB6B55DA}"/>
              </a:ext>
            </a:extLst>
          </p:cNvPr>
          <p:cNvSpPr txBox="1"/>
          <p:nvPr/>
        </p:nvSpPr>
        <p:spPr>
          <a:xfrm>
            <a:off x="9362863" y="1459075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Pipeline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1DC464-EC09-4BE5-80B6-32CBB9B0D2A2}"/>
              </a:ext>
            </a:extLst>
          </p:cNvPr>
          <p:cNvSpPr txBox="1"/>
          <p:nvPr/>
        </p:nvSpPr>
        <p:spPr>
          <a:xfrm>
            <a:off x="9362864" y="2443720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Environment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7A8659-8BF0-42A7-87DF-14B991E8F922}"/>
              </a:ext>
            </a:extLst>
          </p:cNvPr>
          <p:cNvSpPr txBox="1"/>
          <p:nvPr/>
        </p:nvSpPr>
        <p:spPr>
          <a:xfrm>
            <a:off x="9320595" y="3082598"/>
            <a:ext cx="1754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Wrangling, Exploration &amp; Cleaning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7D46E0E-BC0E-44BE-BA7B-B1AE1036DDB4}"/>
              </a:ext>
            </a:extLst>
          </p:cNvPr>
          <p:cNvSpPr/>
          <p:nvPr/>
        </p:nvSpPr>
        <p:spPr>
          <a:xfrm>
            <a:off x="7024295" y="4058454"/>
            <a:ext cx="1283915" cy="96345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F4DE28-2FD7-430D-A949-25D0A33C34B7}"/>
              </a:ext>
            </a:extLst>
          </p:cNvPr>
          <p:cNvSpPr txBox="1"/>
          <p:nvPr/>
        </p:nvSpPr>
        <p:spPr>
          <a:xfrm>
            <a:off x="7024295" y="4250668"/>
            <a:ext cx="175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Customer Acceptance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628B52-89BA-44EB-89A4-379EF8D1BE88}"/>
              </a:ext>
            </a:extLst>
          </p:cNvPr>
          <p:cNvSpPr txBox="1"/>
          <p:nvPr/>
        </p:nvSpPr>
        <p:spPr>
          <a:xfrm>
            <a:off x="12419" y="2522541"/>
            <a:ext cx="18164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Transform, Binning Temporal, Text, Image, Feature Selection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3D887B-0724-4A51-91BF-A849EAC4BD1C}"/>
              </a:ext>
            </a:extLst>
          </p:cNvPr>
          <p:cNvSpPr txBox="1"/>
          <p:nvPr/>
        </p:nvSpPr>
        <p:spPr>
          <a:xfrm>
            <a:off x="-19407" y="3438240"/>
            <a:ext cx="1808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Algorithms, Ensemble, Parameter Tuning, Model management, Retraining.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25658D-25D2-4F59-BCFE-8A0DA9C2A055}"/>
              </a:ext>
            </a:extLst>
          </p:cNvPr>
          <p:cNvSpPr txBox="1"/>
          <p:nvPr/>
        </p:nvSpPr>
        <p:spPr>
          <a:xfrm>
            <a:off x="-11308" y="4514294"/>
            <a:ext cx="180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Cross Validation, Model Reporting, A/B Testing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B9C6FE-6FB3-44E8-B8B1-2FC91B3B8F46}"/>
              </a:ext>
            </a:extLst>
          </p:cNvPr>
          <p:cNvSpPr txBox="1"/>
          <p:nvPr/>
        </p:nvSpPr>
        <p:spPr>
          <a:xfrm>
            <a:off x="10604343" y="1369861"/>
            <a:ext cx="160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Streaming vs Batch low vs High frequency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3628E1-FA81-495A-BFE5-4087671638AC}"/>
              </a:ext>
            </a:extLst>
          </p:cNvPr>
          <p:cNvSpPr txBox="1"/>
          <p:nvPr/>
        </p:nvSpPr>
        <p:spPr>
          <a:xfrm>
            <a:off x="10599076" y="2109829"/>
            <a:ext cx="1816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On-Premises vs cloud database vs data lake vs small vs medium vs big data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AB7280-228C-4173-87E6-4331A2628551}"/>
              </a:ext>
            </a:extLst>
          </p:cNvPr>
          <p:cNvSpPr txBox="1"/>
          <p:nvPr/>
        </p:nvSpPr>
        <p:spPr>
          <a:xfrm>
            <a:off x="10605261" y="3073267"/>
            <a:ext cx="1816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Structured vs unstructured data validation and clean-up visualisation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DE0160-664D-410D-9D5E-1FAA68E3C8A0}"/>
              </a:ext>
            </a:extLst>
          </p:cNvPr>
          <p:cNvSpPr txBox="1"/>
          <p:nvPr/>
        </p:nvSpPr>
        <p:spPr>
          <a:xfrm>
            <a:off x="10599076" y="430930"/>
            <a:ext cx="1816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On-Premises vs Cloud Database vs Files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E094A47-4BD5-4D49-9A27-72A2EAD96D50}"/>
              </a:ext>
            </a:extLst>
          </p:cNvPr>
          <p:cNvSpPr/>
          <p:nvPr/>
        </p:nvSpPr>
        <p:spPr>
          <a:xfrm>
            <a:off x="5372899" y="5128225"/>
            <a:ext cx="1651395" cy="5626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B6EBEF-7126-4790-9692-D1433B401970}"/>
              </a:ext>
            </a:extLst>
          </p:cNvPr>
          <p:cNvSpPr txBox="1"/>
          <p:nvPr/>
        </p:nvSpPr>
        <p:spPr>
          <a:xfrm>
            <a:off x="5313017" y="5167658"/>
            <a:ext cx="175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Scoring,Performance, monitoring etc,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5A8F86-2989-4FBF-A29F-60C81F452166}"/>
              </a:ext>
            </a:extLst>
          </p:cNvPr>
          <p:cNvSpPr txBox="1"/>
          <p:nvPr/>
        </p:nvSpPr>
        <p:spPr>
          <a:xfrm>
            <a:off x="93657" y="254643"/>
            <a:ext cx="2379828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DATA SCIENCE LIFE CYCLE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FB659-22DC-492B-9272-0B6BB36B3E72}"/>
              </a:ext>
            </a:extLst>
          </p:cNvPr>
          <p:cNvSpPr/>
          <p:nvPr/>
        </p:nvSpPr>
        <p:spPr>
          <a:xfrm>
            <a:off x="3732807" y="3947421"/>
            <a:ext cx="720000" cy="72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B8ACD64-1D5F-46B7-AE69-3927F7A6BB16}"/>
              </a:ext>
            </a:extLst>
          </p:cNvPr>
          <p:cNvSpPr/>
          <p:nvPr/>
        </p:nvSpPr>
        <p:spPr>
          <a:xfrm>
            <a:off x="3365933" y="4766100"/>
            <a:ext cx="720000" cy="72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25751B-3748-45DD-9DCA-6AECFBB2F832}"/>
              </a:ext>
            </a:extLst>
          </p:cNvPr>
          <p:cNvSpPr/>
          <p:nvPr/>
        </p:nvSpPr>
        <p:spPr>
          <a:xfrm>
            <a:off x="4183527" y="4778899"/>
            <a:ext cx="720000" cy="72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02ADD-8C4C-48BD-832C-45D10D9FE303}"/>
              </a:ext>
            </a:extLst>
          </p:cNvPr>
          <p:cNvSpPr txBox="1"/>
          <p:nvPr/>
        </p:nvSpPr>
        <p:spPr>
          <a:xfrm>
            <a:off x="3850747" y="4094976"/>
            <a:ext cx="50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gency FB" panose="020B0503020202020204" pitchFamily="34" charset="0"/>
              </a:rPr>
              <a:t>Model store</a:t>
            </a:r>
            <a:endParaRPr lang="en-IN" sz="1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723D86-266E-4B1A-BD8E-F61F76203AD8}"/>
              </a:ext>
            </a:extLst>
          </p:cNvPr>
          <p:cNvSpPr txBox="1"/>
          <p:nvPr/>
        </p:nvSpPr>
        <p:spPr>
          <a:xfrm>
            <a:off x="3439519" y="4931609"/>
            <a:ext cx="638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gency FB" panose="020B0503020202020204" pitchFamily="34" charset="0"/>
              </a:rPr>
              <a:t>Web services</a:t>
            </a:r>
            <a:endParaRPr lang="en-IN" sz="1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773ED1-2FCC-403D-8E81-DCA82C796975}"/>
              </a:ext>
            </a:extLst>
          </p:cNvPr>
          <p:cNvSpPr txBox="1"/>
          <p:nvPr/>
        </p:nvSpPr>
        <p:spPr>
          <a:xfrm>
            <a:off x="4174474" y="4943601"/>
            <a:ext cx="88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gency FB" panose="020B0503020202020204" pitchFamily="34" charset="0"/>
              </a:rPr>
              <a:t>Intelligent applications</a:t>
            </a:r>
            <a:endParaRPr lang="en-IN" sz="1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B8B3A25F-8ACA-49EA-BA7F-673F364470DB}"/>
              </a:ext>
            </a:extLst>
          </p:cNvPr>
          <p:cNvSpPr/>
          <p:nvPr/>
        </p:nvSpPr>
        <p:spPr>
          <a:xfrm>
            <a:off x="3155211" y="4900177"/>
            <a:ext cx="162073" cy="47940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7A4943E4-EBEC-4AD6-9DA7-4F606C281D86}"/>
              </a:ext>
            </a:extLst>
          </p:cNvPr>
          <p:cNvSpPr/>
          <p:nvPr/>
        </p:nvSpPr>
        <p:spPr>
          <a:xfrm>
            <a:off x="5013754" y="4931609"/>
            <a:ext cx="199109" cy="4616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571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Arrow: Curved Right 65">
            <a:extLst>
              <a:ext uri="{FF2B5EF4-FFF2-40B4-BE49-F238E27FC236}">
                <a16:creationId xmlns:a16="http://schemas.microsoft.com/office/drawing/2014/main" id="{A4A0FE53-FD52-4DF7-9E0F-422144200199}"/>
              </a:ext>
            </a:extLst>
          </p:cNvPr>
          <p:cNvSpPr/>
          <p:nvPr/>
        </p:nvSpPr>
        <p:spPr>
          <a:xfrm rot="10563172">
            <a:off x="4539275" y="4078271"/>
            <a:ext cx="203023" cy="4973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472FC-5CE9-47FC-BC0D-34170F8FC6DE}"/>
              </a:ext>
            </a:extLst>
          </p:cNvPr>
          <p:cNvSpPr txBox="1"/>
          <p:nvPr/>
        </p:nvSpPr>
        <p:spPr>
          <a:xfrm>
            <a:off x="9672915" y="5911487"/>
            <a:ext cx="3465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Reference: Google images/data science life cycle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94442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78B3948-B174-4ADA-A110-C5B704384E34}"/>
              </a:ext>
            </a:extLst>
          </p:cNvPr>
          <p:cNvSpPr/>
          <p:nvPr/>
        </p:nvSpPr>
        <p:spPr>
          <a:xfrm>
            <a:off x="6742920" y="782500"/>
            <a:ext cx="1250303" cy="1194318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B0253AB-0C37-416E-B422-0C2E139F5EEC}"/>
              </a:ext>
            </a:extLst>
          </p:cNvPr>
          <p:cNvSpPr/>
          <p:nvPr/>
        </p:nvSpPr>
        <p:spPr>
          <a:xfrm>
            <a:off x="4160673" y="4583243"/>
            <a:ext cx="1250303" cy="119431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CB3BDB-8E9C-4036-92B7-698710465D7E}"/>
              </a:ext>
            </a:extLst>
          </p:cNvPr>
          <p:cNvSpPr/>
          <p:nvPr/>
        </p:nvSpPr>
        <p:spPr>
          <a:xfrm>
            <a:off x="4125119" y="2688000"/>
            <a:ext cx="1250303" cy="1194318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970E2EE-EFAC-452E-9BBE-ED05C4765803}"/>
              </a:ext>
            </a:extLst>
          </p:cNvPr>
          <p:cNvSpPr/>
          <p:nvPr/>
        </p:nvSpPr>
        <p:spPr>
          <a:xfrm>
            <a:off x="4198775" y="797651"/>
            <a:ext cx="1250303" cy="1194318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EC616F4-0415-4DE4-97B4-899E77D33F29}"/>
              </a:ext>
            </a:extLst>
          </p:cNvPr>
          <p:cNvSpPr/>
          <p:nvPr/>
        </p:nvSpPr>
        <p:spPr>
          <a:xfrm>
            <a:off x="6805086" y="2683500"/>
            <a:ext cx="1250303" cy="1194318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7C64EBF-BD6B-4EC6-8344-646461EE6F98}"/>
              </a:ext>
            </a:extLst>
          </p:cNvPr>
          <p:cNvSpPr/>
          <p:nvPr/>
        </p:nvSpPr>
        <p:spPr>
          <a:xfrm>
            <a:off x="6737734" y="4573119"/>
            <a:ext cx="1250303" cy="1194318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987C51-33BB-45B6-AB76-1FB8A1B62AA2}"/>
              </a:ext>
            </a:extLst>
          </p:cNvPr>
          <p:cNvSpPr/>
          <p:nvPr/>
        </p:nvSpPr>
        <p:spPr>
          <a:xfrm>
            <a:off x="0" y="6173419"/>
            <a:ext cx="12192000" cy="71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6F75374F-FED7-43B6-A4E1-1FEDABD752F0}"/>
              </a:ext>
            </a:extLst>
          </p:cNvPr>
          <p:cNvSpPr txBox="1"/>
          <p:nvPr/>
        </p:nvSpPr>
        <p:spPr>
          <a:xfrm>
            <a:off x="93657" y="6474217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2019</a:t>
            </a:r>
          </a:p>
        </p:txBody>
      </p:sp>
      <p:pic>
        <p:nvPicPr>
          <p:cNvPr id="16" name="Picture 15" descr="Sigtech logo">
            <a:extLst>
              <a:ext uri="{FF2B5EF4-FFF2-40B4-BE49-F238E27FC236}">
                <a16:creationId xmlns:a16="http://schemas.microsoft.com/office/drawing/2014/main" id="{EE2557C7-764A-4685-8E56-EC501484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ACF1D3E-4C70-4364-9DA1-2E45D0A92BDB}"/>
              </a:ext>
            </a:extLst>
          </p:cNvPr>
          <p:cNvCxnSpPr>
            <a:endCxn id="9" idx="6"/>
          </p:cNvCxnSpPr>
          <p:nvPr/>
        </p:nvCxnSpPr>
        <p:spPr>
          <a:xfrm rot="5400000">
            <a:off x="5208874" y="772050"/>
            <a:ext cx="862965" cy="3825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0DC997D-1B7D-48C7-8057-9ACEE819F1C5}"/>
              </a:ext>
            </a:extLst>
          </p:cNvPr>
          <p:cNvCxnSpPr>
            <a:cxnSpLocks/>
          </p:cNvCxnSpPr>
          <p:nvPr/>
        </p:nvCxnSpPr>
        <p:spPr>
          <a:xfrm rot="5400000">
            <a:off x="4729913" y="2112705"/>
            <a:ext cx="1814745" cy="395074"/>
          </a:xfrm>
          <a:prstGeom prst="bentConnector3">
            <a:avLst>
              <a:gd name="adj1" fmla="val 99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981E909-395B-4D47-8467-98CC64932712}"/>
              </a:ext>
            </a:extLst>
          </p:cNvPr>
          <p:cNvCxnSpPr>
            <a:cxnSpLocks/>
          </p:cNvCxnSpPr>
          <p:nvPr/>
        </p:nvCxnSpPr>
        <p:spPr>
          <a:xfrm rot="5400000">
            <a:off x="4568603" y="4106152"/>
            <a:ext cx="2156025" cy="395074"/>
          </a:xfrm>
          <a:prstGeom prst="bentConnector3">
            <a:avLst>
              <a:gd name="adj1" fmla="val 1002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8733D11-7A9C-450E-A813-4C27F686F2DF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H="1">
            <a:off x="6099969" y="736707"/>
            <a:ext cx="831815" cy="454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89CBD8A-EBE6-4769-92C5-66A03D353C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99698" y="2130482"/>
            <a:ext cx="2026132" cy="454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9148D6D-53D8-496A-8E62-D5D7B88130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03884" y="4105752"/>
            <a:ext cx="2026132" cy="454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F8B3589-2DFA-4BDE-8ECF-BAEC7FE03A16}"/>
              </a:ext>
            </a:extLst>
          </p:cNvPr>
          <p:cNvSpPr txBox="1"/>
          <p:nvPr/>
        </p:nvSpPr>
        <p:spPr>
          <a:xfrm>
            <a:off x="4122575" y="103853"/>
            <a:ext cx="3946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DATA SCIENCE APPLICATIONS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6FD53D-D2AC-41FE-84B0-0E7EC8948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12149" y="1021931"/>
            <a:ext cx="842623" cy="6856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6FA09BF-4044-4B82-8204-7C3A4DE2B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6813630" y="1085085"/>
            <a:ext cx="1108880" cy="57939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9AFB2B-7DFA-4F2D-BF1E-1215D4A397CE}"/>
              </a:ext>
            </a:extLst>
          </p:cNvPr>
          <p:cNvSpPr txBox="1"/>
          <p:nvPr/>
        </p:nvSpPr>
        <p:spPr>
          <a:xfrm rot="10800000" flipV="1">
            <a:off x="-28081981" y="34373315"/>
            <a:ext cx="368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s://tekhdecoded.com/3-reasons-healthcare-important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-nc-sa/3.0/"/>
              </a:rPr>
              <a:t>CC BY-SA-NC</a:t>
            </a:r>
            <a:endParaRPr lang="en-IN" sz="9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F888D2D-119B-47E5-87EC-A42F2D206E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35035" y="3005687"/>
            <a:ext cx="934044" cy="6016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89B3BE2-0430-4F6B-A2C5-9F9AA1984F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13" y="4780796"/>
            <a:ext cx="785787" cy="79921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622B885-51E2-4554-A410-1125EB8E3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41" y="4887489"/>
            <a:ext cx="984458" cy="5537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397BEDC-CD18-4577-A7B5-E660C2AC53A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b="7205"/>
          <a:stretch/>
        </p:blipFill>
        <p:spPr>
          <a:xfrm>
            <a:off x="7002151" y="2884592"/>
            <a:ext cx="856173" cy="76937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5C6EE27-5A0E-4D81-B58C-7003F1159D96}"/>
              </a:ext>
            </a:extLst>
          </p:cNvPr>
          <p:cNvSpPr txBox="1"/>
          <p:nvPr/>
        </p:nvSpPr>
        <p:spPr>
          <a:xfrm>
            <a:off x="4122575" y="2052653"/>
            <a:ext cx="1326502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E-COMMERCE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94395B-E614-452A-BC96-2DEEDC9098C5}"/>
              </a:ext>
            </a:extLst>
          </p:cNvPr>
          <p:cNvSpPr txBox="1"/>
          <p:nvPr/>
        </p:nvSpPr>
        <p:spPr>
          <a:xfrm>
            <a:off x="6740430" y="2068803"/>
            <a:ext cx="1326502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HEALTHCARE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1D6B22-BACF-4FD4-A535-18F988A8B978}"/>
              </a:ext>
            </a:extLst>
          </p:cNvPr>
          <p:cNvSpPr txBox="1"/>
          <p:nvPr/>
        </p:nvSpPr>
        <p:spPr>
          <a:xfrm>
            <a:off x="3991288" y="3942669"/>
            <a:ext cx="1621537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MANUFACTURING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BC04FB-98D9-459D-8146-E9EA9FC61C86}"/>
              </a:ext>
            </a:extLst>
          </p:cNvPr>
          <p:cNvSpPr txBox="1"/>
          <p:nvPr/>
        </p:nvSpPr>
        <p:spPr>
          <a:xfrm>
            <a:off x="4292214" y="5836069"/>
            <a:ext cx="962558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BANKING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ADDD6D-3A0F-4DF1-816E-E1743B967356}"/>
              </a:ext>
            </a:extLst>
          </p:cNvPr>
          <p:cNvSpPr txBox="1"/>
          <p:nvPr/>
        </p:nvSpPr>
        <p:spPr>
          <a:xfrm>
            <a:off x="6724368" y="3948469"/>
            <a:ext cx="1326502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TRANSPORT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0BD001-F5EC-4489-8609-8EE805BF1548}"/>
              </a:ext>
            </a:extLst>
          </p:cNvPr>
          <p:cNvSpPr txBox="1"/>
          <p:nvPr/>
        </p:nvSpPr>
        <p:spPr>
          <a:xfrm>
            <a:off x="6875841" y="5820880"/>
            <a:ext cx="962558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FINANCE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035A58-E039-4036-9454-AF1FB8354501}"/>
              </a:ext>
            </a:extLst>
          </p:cNvPr>
          <p:cNvSpPr txBox="1"/>
          <p:nvPr/>
        </p:nvSpPr>
        <p:spPr>
          <a:xfrm>
            <a:off x="8709891" y="802704"/>
            <a:ext cx="289098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Medical image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Drug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Bioinformatics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Virtual assistants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4BA6EA-0CF2-4246-B216-6316E2332F2B}"/>
              </a:ext>
            </a:extLst>
          </p:cNvPr>
          <p:cNvSpPr txBox="1"/>
          <p:nvPr/>
        </p:nvSpPr>
        <p:spPr>
          <a:xfrm>
            <a:off x="8709892" y="2737137"/>
            <a:ext cx="3388452" cy="1180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Self driving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Enhanced driving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Car 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Enhancing the safety of passengers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284BDEC-7807-4BBC-8C99-A0DD4BEFB8AB}"/>
              </a:ext>
            </a:extLst>
          </p:cNvPr>
          <p:cNvSpPr txBox="1"/>
          <p:nvPr/>
        </p:nvSpPr>
        <p:spPr>
          <a:xfrm>
            <a:off x="8709891" y="4702583"/>
            <a:ext cx="289098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Customer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Strategic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Risk analytics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F845CB-902C-45CC-BBC2-E5B46F7F45AB}"/>
              </a:ext>
            </a:extLst>
          </p:cNvPr>
          <p:cNvSpPr txBox="1"/>
          <p:nvPr/>
        </p:nvSpPr>
        <p:spPr>
          <a:xfrm>
            <a:off x="804499" y="797651"/>
            <a:ext cx="289098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Identifying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Recommending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Analysing reviews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5053DE-A7CA-464A-AD7B-C03E53B26545}"/>
              </a:ext>
            </a:extLst>
          </p:cNvPr>
          <p:cNvSpPr txBox="1"/>
          <p:nvPr/>
        </p:nvSpPr>
        <p:spPr>
          <a:xfrm>
            <a:off x="77249" y="2627230"/>
            <a:ext cx="361504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Predicting potential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Monitoring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Automating manufacturing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Maintenance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Anomaly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Bookman Old Style" panose="0205060405050502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D65238-8A9D-422D-B73B-EDB9414259F1}"/>
              </a:ext>
            </a:extLst>
          </p:cNvPr>
          <p:cNvSpPr txBox="1"/>
          <p:nvPr/>
        </p:nvSpPr>
        <p:spPr>
          <a:xfrm>
            <a:off x="806002" y="4702583"/>
            <a:ext cx="289098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Credit 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Customer lifetime value</a:t>
            </a: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07A8B10-E6FF-4479-9D46-7645F3C2B8AB}"/>
              </a:ext>
            </a:extLst>
          </p:cNvPr>
          <p:cNvCxnSpPr>
            <a:stCxn id="9" idx="2"/>
            <a:endCxn id="66" idx="3"/>
          </p:cNvCxnSpPr>
          <p:nvPr/>
        </p:nvCxnSpPr>
        <p:spPr>
          <a:xfrm rot="10800000">
            <a:off x="3695481" y="1166984"/>
            <a:ext cx="503294" cy="227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ABFAF6C-1166-43BF-8F2A-CD1E441A01B5}"/>
              </a:ext>
            </a:extLst>
          </p:cNvPr>
          <p:cNvCxnSpPr/>
          <p:nvPr/>
        </p:nvCxnSpPr>
        <p:spPr>
          <a:xfrm rot="10800000">
            <a:off x="3671753" y="2981561"/>
            <a:ext cx="503294" cy="227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ECCD531-34C6-4F63-A6DC-823A47990D49}"/>
              </a:ext>
            </a:extLst>
          </p:cNvPr>
          <p:cNvCxnSpPr/>
          <p:nvPr/>
        </p:nvCxnSpPr>
        <p:spPr>
          <a:xfrm rot="10800000">
            <a:off x="3685113" y="4994601"/>
            <a:ext cx="503294" cy="227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A6142C0-57D4-469D-B359-B9A93FFEF75B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7993223" y="1162330"/>
            <a:ext cx="716668" cy="2173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C5C88035-4EAD-4C99-8161-13A5B8B86C95}"/>
              </a:ext>
            </a:extLst>
          </p:cNvPr>
          <p:cNvCxnSpPr>
            <a:cxnSpLocks/>
          </p:cNvCxnSpPr>
          <p:nvPr/>
        </p:nvCxnSpPr>
        <p:spPr>
          <a:xfrm flipV="1">
            <a:off x="8023750" y="3173360"/>
            <a:ext cx="686141" cy="208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9A59386-1BA7-4E87-A15F-1F180B6F480F}"/>
              </a:ext>
            </a:extLst>
          </p:cNvPr>
          <p:cNvCxnSpPr>
            <a:cxnSpLocks/>
          </p:cNvCxnSpPr>
          <p:nvPr/>
        </p:nvCxnSpPr>
        <p:spPr>
          <a:xfrm flipV="1">
            <a:off x="8009480" y="5013986"/>
            <a:ext cx="686141" cy="208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DF6DEE-EBA1-482E-9B3B-59EF970688C6}"/>
              </a:ext>
            </a:extLst>
          </p:cNvPr>
          <p:cNvSpPr txBox="1"/>
          <p:nvPr/>
        </p:nvSpPr>
        <p:spPr>
          <a:xfrm>
            <a:off x="9585367" y="5912203"/>
            <a:ext cx="3465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Reference: Google images/data science applications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187179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9D36FA9-ACA0-4590-8F7D-34AE20E83F54}"/>
              </a:ext>
            </a:extLst>
          </p:cNvPr>
          <p:cNvCxnSpPr/>
          <p:nvPr/>
        </p:nvCxnSpPr>
        <p:spPr>
          <a:xfrm rot="5400000" flipH="1" flipV="1">
            <a:off x="5358721" y="1026528"/>
            <a:ext cx="2021954" cy="547396"/>
          </a:xfrm>
          <a:prstGeom prst="bentConnector3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9650867A-4CBB-4FC7-8494-B865C80024E0}"/>
              </a:ext>
            </a:extLst>
          </p:cNvPr>
          <p:cNvCxnSpPr>
            <a:cxnSpLocks/>
          </p:cNvCxnSpPr>
          <p:nvPr/>
        </p:nvCxnSpPr>
        <p:spPr>
          <a:xfrm rot="5400000">
            <a:off x="4653110" y="4491724"/>
            <a:ext cx="2211702" cy="686780"/>
          </a:xfrm>
          <a:prstGeom prst="bentConnector3">
            <a:avLst>
              <a:gd name="adj1" fmla="val 39031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7FA46F6-7394-4825-9BEA-4C6183B40116}"/>
              </a:ext>
            </a:extLst>
          </p:cNvPr>
          <p:cNvCxnSpPr>
            <a:cxnSpLocks/>
          </p:cNvCxnSpPr>
          <p:nvPr/>
        </p:nvCxnSpPr>
        <p:spPr>
          <a:xfrm flipV="1">
            <a:off x="6952346" y="2939143"/>
            <a:ext cx="4365687" cy="152243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>
            <a:glow rad="101600">
              <a:schemeClr val="accent1">
                <a:lumMod val="40000"/>
                <a:lumOff val="60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025EA89-9AFA-45FA-B532-8571676A6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7119" y="3099277"/>
            <a:ext cx="4504957" cy="21308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  <a:effectLst>
            <a:glow rad="101600">
              <a:schemeClr val="accent2">
                <a:lumMod val="60000"/>
                <a:lumOff val="40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94987F-1B92-4CFE-A78E-25A7380B2D7E}"/>
              </a:ext>
            </a:extLst>
          </p:cNvPr>
          <p:cNvSpPr txBox="1"/>
          <p:nvPr/>
        </p:nvSpPr>
        <p:spPr>
          <a:xfrm>
            <a:off x="6759674" y="170180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Warehousing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75CF0-CACF-40C7-A72A-CB5EFD3BA6DA}"/>
              </a:ext>
            </a:extLst>
          </p:cNvPr>
          <p:cNvSpPr txBox="1"/>
          <p:nvPr/>
        </p:nvSpPr>
        <p:spPr>
          <a:xfrm>
            <a:off x="7759905" y="3013496"/>
            <a:ext cx="3406221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Visualisation/Deployment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9B573-F551-42C1-9672-ED84165C554F}"/>
              </a:ext>
            </a:extLst>
          </p:cNvPr>
          <p:cNvSpPr txBox="1"/>
          <p:nvPr/>
        </p:nvSpPr>
        <p:spPr>
          <a:xfrm>
            <a:off x="3101515" y="3205822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4F843-A418-4CBB-9405-E9C88CEABD2F}"/>
              </a:ext>
            </a:extLst>
          </p:cNvPr>
          <p:cNvSpPr txBox="1"/>
          <p:nvPr/>
        </p:nvSpPr>
        <p:spPr>
          <a:xfrm>
            <a:off x="5513727" y="4737559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Machine learning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B5B64-4ACB-4977-B1CD-710246BEF8BF}"/>
              </a:ext>
            </a:extLst>
          </p:cNvPr>
          <p:cNvSpPr/>
          <p:nvPr/>
        </p:nvSpPr>
        <p:spPr>
          <a:xfrm rot="2692110">
            <a:off x="5376001" y="2371387"/>
            <a:ext cx="1440000" cy="14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2C6BC7-309C-4C4F-99FA-C5444544D45D}"/>
              </a:ext>
            </a:extLst>
          </p:cNvPr>
          <p:cNvSpPr txBox="1"/>
          <p:nvPr/>
        </p:nvSpPr>
        <p:spPr>
          <a:xfrm>
            <a:off x="5369648" y="2939143"/>
            <a:ext cx="1465406" cy="33855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Skills/Tools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0A0B3C-FD50-497E-B82C-C5F36EB34C1C}"/>
              </a:ext>
            </a:extLst>
          </p:cNvPr>
          <p:cNvSpPr txBox="1"/>
          <p:nvPr/>
        </p:nvSpPr>
        <p:spPr>
          <a:xfrm>
            <a:off x="406299" y="355780"/>
            <a:ext cx="357787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Tools/Skills used in data science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15EF43-8BE1-481A-B02C-A9ED87DFEE15}"/>
              </a:ext>
            </a:extLst>
          </p:cNvPr>
          <p:cNvSpPr/>
          <p:nvPr/>
        </p:nvSpPr>
        <p:spPr>
          <a:xfrm>
            <a:off x="0" y="6129198"/>
            <a:ext cx="12230100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 Box 15">
            <a:extLst>
              <a:ext uri="{FF2B5EF4-FFF2-40B4-BE49-F238E27FC236}">
                <a16:creationId xmlns:a16="http://schemas.microsoft.com/office/drawing/2014/main" id="{762DB477-7673-4480-942E-3CBB5BD25280}"/>
              </a:ext>
            </a:extLst>
          </p:cNvPr>
          <p:cNvSpPr txBox="1"/>
          <p:nvPr/>
        </p:nvSpPr>
        <p:spPr>
          <a:xfrm>
            <a:off x="0" y="6376778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21" name="Picture 20" descr="Sigtech logo">
            <a:extLst>
              <a:ext uri="{FF2B5EF4-FFF2-40B4-BE49-F238E27FC236}">
                <a16:creationId xmlns:a16="http://schemas.microsoft.com/office/drawing/2014/main" id="{B6212430-F174-4136-9CBF-067007D5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2DF059A-D06D-41B6-BAB5-95C922F532CC}"/>
              </a:ext>
            </a:extLst>
          </p:cNvPr>
          <p:cNvSpPr/>
          <p:nvPr/>
        </p:nvSpPr>
        <p:spPr>
          <a:xfrm>
            <a:off x="6952345" y="634482"/>
            <a:ext cx="1386830" cy="864000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Hadoop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EB44B335-40BF-40E6-B205-F665582AE8D8}"/>
              </a:ext>
            </a:extLst>
          </p:cNvPr>
          <p:cNvSpPr/>
          <p:nvPr/>
        </p:nvSpPr>
        <p:spPr>
          <a:xfrm>
            <a:off x="10136241" y="2055840"/>
            <a:ext cx="1682720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PythonANywhere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4571A45-2776-41FF-94CF-99BBF8456DE4}"/>
              </a:ext>
            </a:extLst>
          </p:cNvPr>
          <p:cNvSpPr/>
          <p:nvPr/>
        </p:nvSpPr>
        <p:spPr>
          <a:xfrm>
            <a:off x="8414890" y="546539"/>
            <a:ext cx="1440598" cy="864000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Apache Spark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7B7CBDED-2E9F-4D87-9C98-F8E5C571D911}"/>
              </a:ext>
            </a:extLst>
          </p:cNvPr>
          <p:cNvSpPr/>
          <p:nvPr/>
        </p:nvSpPr>
        <p:spPr>
          <a:xfrm>
            <a:off x="11088161" y="3496501"/>
            <a:ext cx="915927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Flask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96988C4-EA9D-416A-A8EC-BCF33AB63113}"/>
              </a:ext>
            </a:extLst>
          </p:cNvPr>
          <p:cNvSpPr/>
          <p:nvPr/>
        </p:nvSpPr>
        <p:spPr>
          <a:xfrm>
            <a:off x="9519962" y="3456350"/>
            <a:ext cx="1440598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Plotly</a:t>
            </a:r>
            <a:r>
              <a:rPr lang="en-US" dirty="0">
                <a:solidFill>
                  <a:schemeClr val="tx1"/>
                </a:solidFill>
              </a:rPr>
              <a:t> &amp;Dash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4FAA783-392C-4BBD-8F2A-8DF8AE812313}"/>
              </a:ext>
            </a:extLst>
          </p:cNvPr>
          <p:cNvSpPr/>
          <p:nvPr/>
        </p:nvSpPr>
        <p:spPr>
          <a:xfrm>
            <a:off x="7951764" y="3445063"/>
            <a:ext cx="1440597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Mathplotlib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A2A065AD-F1E4-42EE-9BA2-55828963D302}"/>
              </a:ext>
            </a:extLst>
          </p:cNvPr>
          <p:cNvSpPr/>
          <p:nvPr/>
        </p:nvSpPr>
        <p:spPr>
          <a:xfrm>
            <a:off x="5471567" y="5128034"/>
            <a:ext cx="864000" cy="864000"/>
          </a:xfrm>
          <a:prstGeom prst="flowChartConnector">
            <a:avLst/>
          </a:prstGeom>
          <a:solidFill>
            <a:srgbClr val="5BABAD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9910E2A9-086B-4E89-ABD8-5043F0D71D62}"/>
              </a:ext>
            </a:extLst>
          </p:cNvPr>
          <p:cNvSpPr/>
          <p:nvPr/>
        </p:nvSpPr>
        <p:spPr>
          <a:xfrm>
            <a:off x="6385945" y="5112798"/>
            <a:ext cx="1514162" cy="864000"/>
          </a:xfrm>
          <a:prstGeom prst="flowChartConnector">
            <a:avLst/>
          </a:prstGeom>
          <a:solidFill>
            <a:srgbClr val="5BA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95DA50E0-9929-4BAE-9C9A-7B7CF9CF72A2}"/>
              </a:ext>
            </a:extLst>
          </p:cNvPr>
          <p:cNvSpPr/>
          <p:nvPr/>
        </p:nvSpPr>
        <p:spPr>
          <a:xfrm>
            <a:off x="8068924" y="5110965"/>
            <a:ext cx="1175142" cy="864000"/>
          </a:xfrm>
          <a:prstGeom prst="flowChartConnector">
            <a:avLst/>
          </a:prstGeom>
          <a:solidFill>
            <a:srgbClr val="5BA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Scikit-Learn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43D19A4B-412F-45FD-97CA-A59381F54B61}"/>
              </a:ext>
            </a:extLst>
          </p:cNvPr>
          <p:cNvSpPr/>
          <p:nvPr/>
        </p:nvSpPr>
        <p:spPr>
          <a:xfrm>
            <a:off x="9412883" y="5171082"/>
            <a:ext cx="1300525" cy="864000"/>
          </a:xfrm>
          <a:prstGeom prst="flowChartConnector">
            <a:avLst/>
          </a:prstGeom>
          <a:solidFill>
            <a:srgbClr val="5BA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Pytorch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77E73CA4-D647-428A-8480-D0B1B60C5ED5}"/>
              </a:ext>
            </a:extLst>
          </p:cNvPr>
          <p:cNvSpPr/>
          <p:nvPr/>
        </p:nvSpPr>
        <p:spPr>
          <a:xfrm>
            <a:off x="3479514" y="5141408"/>
            <a:ext cx="1930729" cy="864000"/>
          </a:xfrm>
          <a:prstGeom prst="flowChartConnector">
            <a:avLst/>
          </a:prstGeom>
          <a:solidFill>
            <a:srgbClr val="5BA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Tensorflow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FF5C7849-D312-40A4-9F9A-5E3AEADF0A49}"/>
              </a:ext>
            </a:extLst>
          </p:cNvPr>
          <p:cNvSpPr/>
          <p:nvPr/>
        </p:nvSpPr>
        <p:spPr>
          <a:xfrm>
            <a:off x="2813246" y="3502243"/>
            <a:ext cx="1677474" cy="86400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Anaconda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1F8448A7-7C9F-4FFC-941D-788B92375635}"/>
              </a:ext>
            </a:extLst>
          </p:cNvPr>
          <p:cNvSpPr/>
          <p:nvPr/>
        </p:nvSpPr>
        <p:spPr>
          <a:xfrm>
            <a:off x="1808025" y="2154216"/>
            <a:ext cx="1426494" cy="86400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Numpy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0A68213E-3C63-4D00-AB7D-9AEC4CA9A4DC}"/>
              </a:ext>
            </a:extLst>
          </p:cNvPr>
          <p:cNvSpPr/>
          <p:nvPr/>
        </p:nvSpPr>
        <p:spPr>
          <a:xfrm>
            <a:off x="499189" y="2141161"/>
            <a:ext cx="1247807" cy="86400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Pandas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C09904E-16AF-4BBC-867F-71C3C06DF10D}"/>
              </a:ext>
            </a:extLst>
          </p:cNvPr>
          <p:cNvSpPr/>
          <p:nvPr/>
        </p:nvSpPr>
        <p:spPr>
          <a:xfrm>
            <a:off x="1794146" y="3464767"/>
            <a:ext cx="864000" cy="86400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734D2755-B159-44DB-A3CF-DB53A158BD5F}"/>
              </a:ext>
            </a:extLst>
          </p:cNvPr>
          <p:cNvSpPr/>
          <p:nvPr/>
        </p:nvSpPr>
        <p:spPr>
          <a:xfrm>
            <a:off x="307287" y="3500600"/>
            <a:ext cx="1247807" cy="86400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38491766-94FC-489F-848B-FBCC5254DCEF}"/>
              </a:ext>
            </a:extLst>
          </p:cNvPr>
          <p:cNvSpPr/>
          <p:nvPr/>
        </p:nvSpPr>
        <p:spPr>
          <a:xfrm>
            <a:off x="6459509" y="3535893"/>
            <a:ext cx="1440598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Seaborn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5DB2A9-4FF0-494C-B476-24077A605F05}"/>
              </a:ext>
            </a:extLst>
          </p:cNvPr>
          <p:cNvSpPr txBox="1"/>
          <p:nvPr/>
        </p:nvSpPr>
        <p:spPr>
          <a:xfrm>
            <a:off x="0" y="5882136"/>
            <a:ext cx="3465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Reference: </a:t>
            </a:r>
            <a:r>
              <a:rPr lang="en-US" sz="900" dirty="0" err="1"/>
              <a:t>Youtube</a:t>
            </a:r>
            <a:r>
              <a:rPr lang="en-US" sz="900" dirty="0"/>
              <a:t>/</a:t>
            </a:r>
            <a:r>
              <a:rPr lang="en-US" sz="900" dirty="0" err="1"/>
              <a:t>edureka</a:t>
            </a:r>
            <a:r>
              <a:rPr lang="en-US" sz="900" dirty="0"/>
              <a:t> data science video</a:t>
            </a:r>
            <a:endParaRPr lang="en-IN" sz="900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4569F1FF-FF7F-4045-A5BB-DADF48359CB5}"/>
              </a:ext>
            </a:extLst>
          </p:cNvPr>
          <p:cNvSpPr/>
          <p:nvPr/>
        </p:nvSpPr>
        <p:spPr>
          <a:xfrm>
            <a:off x="7108089" y="2161263"/>
            <a:ext cx="1231086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BI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2AB50BE6-6558-484C-AD23-3DB68761CB15}"/>
              </a:ext>
            </a:extLst>
          </p:cNvPr>
          <p:cNvSpPr/>
          <p:nvPr/>
        </p:nvSpPr>
        <p:spPr>
          <a:xfrm>
            <a:off x="8494918" y="2080914"/>
            <a:ext cx="1440598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Tableau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2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67CC-FB91-49D9-A0F0-E7E52C1E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60" y="415925"/>
            <a:ext cx="5135880" cy="75247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IN" sz="3200" dirty="0">
                <a:latin typeface="Algerian" panose="04020705040A02060702" pitchFamily="82" charset="0"/>
              </a:rPr>
              <a:t>FUTURE OF 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B0755-6B3D-45CA-87CE-774072325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91" y="1572612"/>
            <a:ext cx="5681669" cy="42214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0A0C14-88C0-4875-A24D-B3AE58A5E45D}"/>
              </a:ext>
            </a:extLst>
          </p:cNvPr>
          <p:cNvSpPr/>
          <p:nvPr/>
        </p:nvSpPr>
        <p:spPr>
          <a:xfrm>
            <a:off x="0" y="6198305"/>
            <a:ext cx="12230100" cy="685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A8838592-651F-48CA-83E8-8DDB0C528CFA}"/>
              </a:ext>
            </a:extLst>
          </p:cNvPr>
          <p:cNvSpPr txBox="1"/>
          <p:nvPr/>
        </p:nvSpPr>
        <p:spPr>
          <a:xfrm>
            <a:off x="93657" y="6474217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7" name="Picture 6" descr="Sigtech logo">
            <a:extLst>
              <a:ext uri="{FF2B5EF4-FFF2-40B4-BE49-F238E27FC236}">
                <a16:creationId xmlns:a16="http://schemas.microsoft.com/office/drawing/2014/main" id="{7BE198D1-B0B3-42DB-B96C-99D7C7E2A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5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4" name="组合 61"/>
          <p:cNvGrpSpPr/>
          <p:nvPr/>
        </p:nvGrpSpPr>
        <p:grpSpPr>
          <a:xfrm>
            <a:off x="10828338" y="3879850"/>
            <a:ext cx="1363662" cy="2978150"/>
            <a:chOff x="10271180" y="2666231"/>
            <a:chExt cx="1920820" cy="4191769"/>
          </a:xfrm>
        </p:grpSpPr>
        <p:sp>
          <p:nvSpPr>
            <p:cNvPr id="58" name="任意多边形 57"/>
            <p:cNvSpPr/>
            <p:nvPr/>
          </p:nvSpPr>
          <p:spPr>
            <a:xfrm>
              <a:off x="10271180" y="5021308"/>
              <a:ext cx="1920820" cy="1836692"/>
            </a:xfrm>
            <a:custGeom>
              <a:avLst/>
              <a:gdLst>
                <a:gd name="connsiteX0" fmla="*/ 1920820 w 1920820"/>
                <a:gd name="connsiteY0" fmla="*/ 0 h 1836970"/>
                <a:gd name="connsiteX1" fmla="*/ 1920820 w 1920820"/>
                <a:gd name="connsiteY1" fmla="*/ 551779 h 1836970"/>
                <a:gd name="connsiteX2" fmla="*/ 1890943 w 1920820"/>
                <a:gd name="connsiteY2" fmla="*/ 556339 h 1836970"/>
                <a:gd name="connsiteX3" fmla="*/ 567485 w 1920820"/>
                <a:gd name="connsiteY3" fmla="*/ 1800072 h 1836970"/>
                <a:gd name="connsiteX4" fmla="*/ 559215 w 1920820"/>
                <a:gd name="connsiteY4" fmla="*/ 1836970 h 1836970"/>
                <a:gd name="connsiteX5" fmla="*/ 0 w 1920820"/>
                <a:gd name="connsiteY5" fmla="*/ 1836970 h 1836970"/>
                <a:gd name="connsiteX6" fmla="*/ 40322 w 1920820"/>
                <a:gd name="connsiteY6" fmla="*/ 1657072 h 1836970"/>
                <a:gd name="connsiteX7" fmla="*/ 1780889 w 1920820"/>
                <a:gd name="connsiteY7" fmla="*/ 21356 h 18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820" h="1836970">
                  <a:moveTo>
                    <a:pt x="1920820" y="0"/>
                  </a:moveTo>
                  <a:lnTo>
                    <a:pt x="1920820" y="551779"/>
                  </a:lnTo>
                  <a:lnTo>
                    <a:pt x="1890943" y="556339"/>
                  </a:lnTo>
                  <a:cubicBezTo>
                    <a:pt x="1249437" y="687610"/>
                    <a:pt x="737070" y="1173402"/>
                    <a:pt x="567485" y="1800072"/>
                  </a:cubicBezTo>
                  <a:lnTo>
                    <a:pt x="559215" y="1836970"/>
                  </a:lnTo>
                  <a:lnTo>
                    <a:pt x="0" y="1836970"/>
                  </a:lnTo>
                  <a:lnTo>
                    <a:pt x="40322" y="1657072"/>
                  </a:lnTo>
                  <a:cubicBezTo>
                    <a:pt x="263354" y="832896"/>
                    <a:pt x="937201" y="193999"/>
                    <a:pt x="1780889" y="21356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 flipH="1">
              <a:off x="11670986" y="2666231"/>
              <a:ext cx="521014" cy="1526109"/>
            </a:xfrm>
            <a:custGeom>
              <a:avLst/>
              <a:gdLst>
                <a:gd name="connsiteX0" fmla="*/ 0 w 841831"/>
                <a:gd name="connsiteY0" fmla="*/ 0 h 2466387"/>
                <a:gd name="connsiteX1" fmla="*/ 32236 w 841831"/>
                <a:gd name="connsiteY1" fmla="*/ 11799 h 2466387"/>
                <a:gd name="connsiteX2" fmla="*/ 841831 w 841831"/>
                <a:gd name="connsiteY2" fmla="*/ 1233193 h 2466387"/>
                <a:gd name="connsiteX3" fmla="*/ 32236 w 841831"/>
                <a:gd name="connsiteY3" fmla="*/ 2454588 h 2466387"/>
                <a:gd name="connsiteX4" fmla="*/ 0 w 841831"/>
                <a:gd name="connsiteY4" fmla="*/ 2466387 h 2466387"/>
                <a:gd name="connsiteX5" fmla="*/ 0 w 841831"/>
                <a:gd name="connsiteY5" fmla="*/ 2117441 h 2466387"/>
                <a:gd name="connsiteX6" fmla="*/ 79796 w 841831"/>
                <a:gd name="connsiteY6" fmla="*/ 2068964 h 2466387"/>
                <a:gd name="connsiteX7" fmla="*/ 524171 w 841831"/>
                <a:gd name="connsiteY7" fmla="*/ 1233193 h 2466387"/>
                <a:gd name="connsiteX8" fmla="*/ 79796 w 841831"/>
                <a:gd name="connsiteY8" fmla="*/ 397422 h 2466387"/>
                <a:gd name="connsiteX9" fmla="*/ 0 w 841831"/>
                <a:gd name="connsiteY9" fmla="*/ 348946 h 246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1831" h="2466387">
                  <a:moveTo>
                    <a:pt x="0" y="0"/>
                  </a:moveTo>
                  <a:lnTo>
                    <a:pt x="32236" y="11799"/>
                  </a:lnTo>
                  <a:cubicBezTo>
                    <a:pt x="508001" y="213030"/>
                    <a:pt x="841831" y="684126"/>
                    <a:pt x="841831" y="1233193"/>
                  </a:cubicBezTo>
                  <a:cubicBezTo>
                    <a:pt x="841831" y="1782260"/>
                    <a:pt x="508001" y="2253356"/>
                    <a:pt x="32236" y="2454588"/>
                  </a:cubicBezTo>
                  <a:lnTo>
                    <a:pt x="0" y="2466387"/>
                  </a:lnTo>
                  <a:lnTo>
                    <a:pt x="0" y="2117441"/>
                  </a:lnTo>
                  <a:lnTo>
                    <a:pt x="79796" y="2068964"/>
                  </a:lnTo>
                  <a:cubicBezTo>
                    <a:pt x="347900" y="1887836"/>
                    <a:pt x="524171" y="1581100"/>
                    <a:pt x="524171" y="1233193"/>
                  </a:cubicBezTo>
                  <a:cubicBezTo>
                    <a:pt x="524171" y="885286"/>
                    <a:pt x="347900" y="578550"/>
                    <a:pt x="79796" y="397422"/>
                  </a:cubicBezTo>
                  <a:lnTo>
                    <a:pt x="0" y="348946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0452304" y="4116369"/>
              <a:ext cx="670834" cy="670326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0928597" y="3539889"/>
              <a:ext cx="351069" cy="350803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80" name="TextBox 12"/>
          <p:cNvSpPr txBox="1"/>
          <p:nvPr/>
        </p:nvSpPr>
        <p:spPr>
          <a:xfrm>
            <a:off x="3521710" y="4446270"/>
            <a:ext cx="5149215" cy="11068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6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THANK YOU</a:t>
            </a:r>
          </a:p>
        </p:txBody>
      </p:sp>
      <p:grpSp>
        <p:nvGrpSpPr>
          <p:cNvPr id="7183" name="组合 45"/>
          <p:cNvGrpSpPr/>
          <p:nvPr/>
        </p:nvGrpSpPr>
        <p:grpSpPr>
          <a:xfrm flipH="1">
            <a:off x="0" y="3879850"/>
            <a:ext cx="1365250" cy="2978150"/>
            <a:chOff x="10271180" y="2666231"/>
            <a:chExt cx="1920820" cy="4191769"/>
          </a:xfrm>
        </p:grpSpPr>
        <p:sp>
          <p:nvSpPr>
            <p:cNvPr id="49" name="任意多边形 48"/>
            <p:cNvSpPr/>
            <p:nvPr/>
          </p:nvSpPr>
          <p:spPr>
            <a:xfrm>
              <a:off x="10271180" y="5021308"/>
              <a:ext cx="1920820" cy="1836692"/>
            </a:xfrm>
            <a:custGeom>
              <a:avLst/>
              <a:gdLst>
                <a:gd name="connsiteX0" fmla="*/ 1920820 w 1920820"/>
                <a:gd name="connsiteY0" fmla="*/ 0 h 1836970"/>
                <a:gd name="connsiteX1" fmla="*/ 1920820 w 1920820"/>
                <a:gd name="connsiteY1" fmla="*/ 551779 h 1836970"/>
                <a:gd name="connsiteX2" fmla="*/ 1890943 w 1920820"/>
                <a:gd name="connsiteY2" fmla="*/ 556339 h 1836970"/>
                <a:gd name="connsiteX3" fmla="*/ 567485 w 1920820"/>
                <a:gd name="connsiteY3" fmla="*/ 1800072 h 1836970"/>
                <a:gd name="connsiteX4" fmla="*/ 559215 w 1920820"/>
                <a:gd name="connsiteY4" fmla="*/ 1836970 h 1836970"/>
                <a:gd name="connsiteX5" fmla="*/ 0 w 1920820"/>
                <a:gd name="connsiteY5" fmla="*/ 1836970 h 1836970"/>
                <a:gd name="connsiteX6" fmla="*/ 40322 w 1920820"/>
                <a:gd name="connsiteY6" fmla="*/ 1657072 h 1836970"/>
                <a:gd name="connsiteX7" fmla="*/ 1780889 w 1920820"/>
                <a:gd name="connsiteY7" fmla="*/ 21356 h 18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820" h="1836970">
                  <a:moveTo>
                    <a:pt x="1920820" y="0"/>
                  </a:moveTo>
                  <a:lnTo>
                    <a:pt x="1920820" y="551779"/>
                  </a:lnTo>
                  <a:lnTo>
                    <a:pt x="1890943" y="556339"/>
                  </a:lnTo>
                  <a:cubicBezTo>
                    <a:pt x="1249437" y="687610"/>
                    <a:pt x="737070" y="1173402"/>
                    <a:pt x="567485" y="1800072"/>
                  </a:cubicBezTo>
                  <a:lnTo>
                    <a:pt x="559215" y="1836970"/>
                  </a:lnTo>
                  <a:lnTo>
                    <a:pt x="0" y="1836970"/>
                  </a:lnTo>
                  <a:lnTo>
                    <a:pt x="40322" y="1657072"/>
                  </a:lnTo>
                  <a:cubicBezTo>
                    <a:pt x="263354" y="832896"/>
                    <a:pt x="937201" y="193999"/>
                    <a:pt x="1780889" y="21356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 flipH="1">
              <a:off x="11671591" y="2666231"/>
              <a:ext cx="520409" cy="1526109"/>
            </a:xfrm>
            <a:custGeom>
              <a:avLst/>
              <a:gdLst>
                <a:gd name="connsiteX0" fmla="*/ 0 w 841831"/>
                <a:gd name="connsiteY0" fmla="*/ 0 h 2466387"/>
                <a:gd name="connsiteX1" fmla="*/ 32236 w 841831"/>
                <a:gd name="connsiteY1" fmla="*/ 11799 h 2466387"/>
                <a:gd name="connsiteX2" fmla="*/ 841831 w 841831"/>
                <a:gd name="connsiteY2" fmla="*/ 1233193 h 2466387"/>
                <a:gd name="connsiteX3" fmla="*/ 32236 w 841831"/>
                <a:gd name="connsiteY3" fmla="*/ 2454588 h 2466387"/>
                <a:gd name="connsiteX4" fmla="*/ 0 w 841831"/>
                <a:gd name="connsiteY4" fmla="*/ 2466387 h 2466387"/>
                <a:gd name="connsiteX5" fmla="*/ 0 w 841831"/>
                <a:gd name="connsiteY5" fmla="*/ 2117441 h 2466387"/>
                <a:gd name="connsiteX6" fmla="*/ 79796 w 841831"/>
                <a:gd name="connsiteY6" fmla="*/ 2068964 h 2466387"/>
                <a:gd name="connsiteX7" fmla="*/ 524171 w 841831"/>
                <a:gd name="connsiteY7" fmla="*/ 1233193 h 2466387"/>
                <a:gd name="connsiteX8" fmla="*/ 79796 w 841831"/>
                <a:gd name="connsiteY8" fmla="*/ 397422 h 2466387"/>
                <a:gd name="connsiteX9" fmla="*/ 0 w 841831"/>
                <a:gd name="connsiteY9" fmla="*/ 348946 h 246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1831" h="2466387">
                  <a:moveTo>
                    <a:pt x="0" y="0"/>
                  </a:moveTo>
                  <a:lnTo>
                    <a:pt x="32236" y="11799"/>
                  </a:lnTo>
                  <a:cubicBezTo>
                    <a:pt x="508001" y="213030"/>
                    <a:pt x="841831" y="684126"/>
                    <a:pt x="841831" y="1233193"/>
                  </a:cubicBezTo>
                  <a:cubicBezTo>
                    <a:pt x="841831" y="1782260"/>
                    <a:pt x="508001" y="2253356"/>
                    <a:pt x="32236" y="2454588"/>
                  </a:cubicBezTo>
                  <a:lnTo>
                    <a:pt x="0" y="2466387"/>
                  </a:lnTo>
                  <a:lnTo>
                    <a:pt x="0" y="2117441"/>
                  </a:lnTo>
                  <a:lnTo>
                    <a:pt x="79796" y="2068964"/>
                  </a:lnTo>
                  <a:cubicBezTo>
                    <a:pt x="347900" y="1887836"/>
                    <a:pt x="524171" y="1581100"/>
                    <a:pt x="524171" y="1233193"/>
                  </a:cubicBezTo>
                  <a:cubicBezTo>
                    <a:pt x="524171" y="885286"/>
                    <a:pt x="347900" y="578550"/>
                    <a:pt x="79796" y="397422"/>
                  </a:cubicBezTo>
                  <a:lnTo>
                    <a:pt x="0" y="348946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0452094" y="4116369"/>
              <a:ext cx="670053" cy="670326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930065" y="3539889"/>
              <a:ext cx="348428" cy="350803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79196" y="5736590"/>
            <a:ext cx="8160484" cy="999490"/>
            <a:chOff x="3569" y="8282"/>
            <a:chExt cx="11783" cy="1574"/>
          </a:xfrm>
        </p:grpSpPr>
        <p:sp>
          <p:nvSpPr>
            <p:cNvPr id="26" name="TextBox 25"/>
            <p:cNvSpPr txBox="1"/>
            <p:nvPr/>
          </p:nvSpPr>
          <p:spPr>
            <a:xfrm>
              <a:off x="5475" y="8282"/>
              <a:ext cx="987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12 E, Basement Floor 1, Thejaswini, Technopark, Trivandrum, Kerala - 695 581, India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69" y="8282"/>
              <a:ext cx="3520" cy="4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  <a:sym typeface="+mn-ea"/>
                </a:rPr>
                <a:t>Registered Office: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13" y="9422"/>
              <a:ext cx="6685" cy="4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Phone:  </a:t>
              </a:r>
              <a:r>
                <a:rPr lang="en-US" sz="1200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+91471 2700143 (I), +8210 8958 5775 (K) </a:t>
              </a:r>
            </a:p>
          </p:txBody>
        </p:sp>
        <p:sp>
          <p:nvSpPr>
            <p:cNvPr id="3" name="TextBox 25"/>
            <p:cNvSpPr txBox="1"/>
            <p:nvPr/>
          </p:nvSpPr>
          <p:spPr>
            <a:xfrm>
              <a:off x="6659" y="8719"/>
              <a:ext cx="656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68 - 43, Chongchun-dong, Bupyung-ku, Incheon, Korea</a:t>
              </a:r>
            </a:p>
          </p:txBody>
        </p:sp>
        <p:sp>
          <p:nvSpPr>
            <p:cNvPr id="4" name="TextBox 27"/>
            <p:cNvSpPr txBox="1"/>
            <p:nvPr/>
          </p:nvSpPr>
          <p:spPr>
            <a:xfrm>
              <a:off x="4946" y="8719"/>
              <a:ext cx="3520" cy="4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  <a:sym typeface="+mn-ea"/>
                </a:rPr>
                <a:t>Regional Office:</a:t>
              </a:r>
            </a:p>
          </p:txBody>
        </p:sp>
      </p:grpSp>
      <p:pic>
        <p:nvPicPr>
          <p:cNvPr id="12" name="Content Placeholder 11" descr="12205452201820142176shokunin_World_Map.svg.hi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625" y="365125"/>
            <a:ext cx="7951470" cy="4068445"/>
          </a:xfrm>
          <a:prstGeom prst="rect">
            <a:avLst/>
          </a:prstGeom>
        </p:spPr>
      </p:pic>
      <p:sp>
        <p:nvSpPr>
          <p:cNvPr id="14" name="Freeform 28"/>
          <p:cNvSpPr>
            <a:spLocks noEditPoints="1"/>
          </p:cNvSpPr>
          <p:nvPr/>
        </p:nvSpPr>
        <p:spPr bwMode="auto">
          <a:xfrm>
            <a:off x="2933065" y="1019810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5" name="Freeform 28"/>
          <p:cNvSpPr>
            <a:spLocks noEditPoints="1"/>
          </p:cNvSpPr>
          <p:nvPr/>
        </p:nvSpPr>
        <p:spPr bwMode="auto">
          <a:xfrm>
            <a:off x="5758180" y="1146810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6" name="Freeform 28"/>
          <p:cNvSpPr>
            <a:spLocks noEditPoints="1"/>
          </p:cNvSpPr>
          <p:nvPr/>
        </p:nvSpPr>
        <p:spPr bwMode="auto">
          <a:xfrm>
            <a:off x="7860665" y="229044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8" name="Freeform 28"/>
          <p:cNvSpPr>
            <a:spLocks noEditPoints="1"/>
          </p:cNvSpPr>
          <p:nvPr/>
        </p:nvSpPr>
        <p:spPr bwMode="auto">
          <a:xfrm>
            <a:off x="9447530" y="332041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9" name="Freeform 28"/>
          <p:cNvSpPr>
            <a:spLocks noEditPoints="1"/>
          </p:cNvSpPr>
          <p:nvPr/>
        </p:nvSpPr>
        <p:spPr bwMode="auto">
          <a:xfrm>
            <a:off x="8768715" y="181038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21" name="Freeform 28"/>
          <p:cNvSpPr>
            <a:spLocks noEditPoints="1"/>
          </p:cNvSpPr>
          <p:nvPr/>
        </p:nvSpPr>
        <p:spPr bwMode="auto">
          <a:xfrm>
            <a:off x="9146540" y="147383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pic>
        <p:nvPicPr>
          <p:cNvPr id="6" name="Picture 5" descr="india_round_sticker_640"/>
          <p:cNvPicPr>
            <a:picLocks noChangeAspect="1"/>
          </p:cNvPicPr>
          <p:nvPr/>
        </p:nvPicPr>
        <p:blipFill>
          <a:blip r:embed="rId3"/>
          <a:srcRect l="23087" t="11424" r="21108" b="12302"/>
          <a:stretch>
            <a:fillRect/>
          </a:stretch>
        </p:blipFill>
        <p:spPr>
          <a:xfrm>
            <a:off x="1823085" y="5794375"/>
            <a:ext cx="156210" cy="160655"/>
          </a:xfrm>
          <a:prstGeom prst="rect">
            <a:avLst/>
          </a:prstGeom>
        </p:spPr>
      </p:pic>
      <p:pic>
        <p:nvPicPr>
          <p:cNvPr id="7" name="Picture 6" descr="korea_south_round_sticker_640"/>
          <p:cNvPicPr>
            <a:picLocks noChangeAspect="1"/>
          </p:cNvPicPr>
          <p:nvPr/>
        </p:nvPicPr>
        <p:blipFill>
          <a:blip r:embed="rId4"/>
          <a:srcRect l="25023" t="15958" r="23031" b="15000"/>
          <a:stretch>
            <a:fillRect/>
          </a:stretch>
        </p:blipFill>
        <p:spPr>
          <a:xfrm>
            <a:off x="2811145" y="6084570"/>
            <a:ext cx="135255" cy="1346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639</Words>
  <Application>Microsoft Office PowerPoint</Application>
  <PresentationFormat>Widescreen</PresentationFormat>
  <Paragraphs>148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Agency FB</vt:lpstr>
      <vt:lpstr>Algerian</vt:lpstr>
      <vt:lpstr>Arial</vt:lpstr>
      <vt:lpstr>Arial Narrow</vt:lpstr>
      <vt:lpstr>Bookman Old Style</vt:lpstr>
      <vt:lpstr>Calibri</vt:lpstr>
      <vt:lpstr>Calibri Light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OF DATA SCIENCE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wins thomas</dc:creator>
  <cp:lastModifiedBy>wins thomas</cp:lastModifiedBy>
  <cp:revision>93</cp:revision>
  <dcterms:created xsi:type="dcterms:W3CDTF">2021-04-02T12:02:57Z</dcterms:created>
  <dcterms:modified xsi:type="dcterms:W3CDTF">2021-04-22T12:16:20Z</dcterms:modified>
</cp:coreProperties>
</file>